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handoutMasterIdLst>
    <p:handoutMasterId r:id="rId157"/>
  </p:handoutMasterIdLst>
  <p:sldIdLst>
    <p:sldId id="256" r:id="rId2"/>
    <p:sldId id="611" r:id="rId3"/>
    <p:sldId id="573" r:id="rId4"/>
    <p:sldId id="604" r:id="rId5"/>
    <p:sldId id="607" r:id="rId6"/>
    <p:sldId id="608" r:id="rId7"/>
    <p:sldId id="609" r:id="rId8"/>
    <p:sldId id="610" r:id="rId9"/>
    <p:sldId id="583" r:id="rId10"/>
    <p:sldId id="258" r:id="rId11"/>
    <p:sldId id="574" r:id="rId12"/>
    <p:sldId id="634" r:id="rId13"/>
    <p:sldId id="614" r:id="rId14"/>
    <p:sldId id="334" r:id="rId15"/>
    <p:sldId id="635" r:id="rId16"/>
    <p:sldId id="636" r:id="rId17"/>
    <p:sldId id="637" r:id="rId18"/>
    <p:sldId id="638" r:id="rId19"/>
    <p:sldId id="639" r:id="rId20"/>
    <p:sldId id="640" r:id="rId21"/>
    <p:sldId id="641" r:id="rId22"/>
    <p:sldId id="642" r:id="rId23"/>
    <p:sldId id="643" r:id="rId24"/>
    <p:sldId id="644" r:id="rId25"/>
    <p:sldId id="645" r:id="rId26"/>
    <p:sldId id="768" r:id="rId27"/>
    <p:sldId id="769" r:id="rId28"/>
    <p:sldId id="770" r:id="rId29"/>
    <p:sldId id="771" r:id="rId30"/>
    <p:sldId id="772" r:id="rId31"/>
    <p:sldId id="773" r:id="rId32"/>
    <p:sldId id="775" r:id="rId33"/>
    <p:sldId id="774" r:id="rId34"/>
    <p:sldId id="779" r:id="rId35"/>
    <p:sldId id="778" r:id="rId36"/>
    <p:sldId id="776" r:id="rId37"/>
    <p:sldId id="780" r:id="rId38"/>
    <p:sldId id="781" r:id="rId39"/>
    <p:sldId id="782" r:id="rId40"/>
    <p:sldId id="783" r:id="rId41"/>
    <p:sldId id="784" r:id="rId42"/>
    <p:sldId id="785" r:id="rId43"/>
    <p:sldId id="786" r:id="rId44"/>
    <p:sldId id="787" r:id="rId45"/>
    <p:sldId id="788" r:id="rId46"/>
    <p:sldId id="789" r:id="rId47"/>
    <p:sldId id="790" r:id="rId48"/>
    <p:sldId id="791" r:id="rId49"/>
    <p:sldId id="792" r:id="rId50"/>
    <p:sldId id="793" r:id="rId51"/>
    <p:sldId id="794" r:id="rId52"/>
    <p:sldId id="795" r:id="rId53"/>
    <p:sldId id="796" r:id="rId54"/>
    <p:sldId id="797" r:id="rId55"/>
    <p:sldId id="798" r:id="rId56"/>
    <p:sldId id="799" r:id="rId57"/>
    <p:sldId id="800" r:id="rId58"/>
    <p:sldId id="801" r:id="rId59"/>
    <p:sldId id="802" r:id="rId60"/>
    <p:sldId id="803" r:id="rId61"/>
    <p:sldId id="804" r:id="rId62"/>
    <p:sldId id="805" r:id="rId63"/>
    <p:sldId id="806" r:id="rId64"/>
    <p:sldId id="807" r:id="rId65"/>
    <p:sldId id="808" r:id="rId66"/>
    <p:sldId id="809" r:id="rId67"/>
    <p:sldId id="810" r:id="rId68"/>
    <p:sldId id="811" r:id="rId69"/>
    <p:sldId id="812" r:id="rId70"/>
    <p:sldId id="813" r:id="rId71"/>
    <p:sldId id="814" r:id="rId72"/>
    <p:sldId id="815" r:id="rId73"/>
    <p:sldId id="816" r:id="rId74"/>
    <p:sldId id="817" r:id="rId75"/>
    <p:sldId id="818" r:id="rId76"/>
    <p:sldId id="819" r:id="rId77"/>
    <p:sldId id="820" r:id="rId78"/>
    <p:sldId id="821" r:id="rId79"/>
    <p:sldId id="822" r:id="rId80"/>
    <p:sldId id="823" r:id="rId81"/>
    <p:sldId id="824" r:id="rId82"/>
    <p:sldId id="825" r:id="rId83"/>
    <p:sldId id="826" r:id="rId84"/>
    <p:sldId id="827" r:id="rId85"/>
    <p:sldId id="828" r:id="rId86"/>
    <p:sldId id="829" r:id="rId87"/>
    <p:sldId id="830" r:id="rId88"/>
    <p:sldId id="831" r:id="rId89"/>
    <p:sldId id="832" r:id="rId90"/>
    <p:sldId id="833" r:id="rId91"/>
    <p:sldId id="834" r:id="rId92"/>
    <p:sldId id="835" r:id="rId93"/>
    <p:sldId id="836" r:id="rId94"/>
    <p:sldId id="837" r:id="rId95"/>
    <p:sldId id="838" r:id="rId96"/>
    <p:sldId id="839" r:id="rId97"/>
    <p:sldId id="840" r:id="rId98"/>
    <p:sldId id="841" r:id="rId99"/>
    <p:sldId id="842" r:id="rId100"/>
    <p:sldId id="843" r:id="rId101"/>
    <p:sldId id="844" r:id="rId102"/>
    <p:sldId id="845" r:id="rId103"/>
    <p:sldId id="846" r:id="rId104"/>
    <p:sldId id="847" r:id="rId105"/>
    <p:sldId id="848" r:id="rId106"/>
    <p:sldId id="849" r:id="rId107"/>
    <p:sldId id="850" r:id="rId108"/>
    <p:sldId id="851" r:id="rId109"/>
    <p:sldId id="852" r:id="rId110"/>
    <p:sldId id="853" r:id="rId111"/>
    <p:sldId id="854" r:id="rId112"/>
    <p:sldId id="855" r:id="rId113"/>
    <p:sldId id="856" r:id="rId114"/>
    <p:sldId id="857" r:id="rId115"/>
    <p:sldId id="858" r:id="rId116"/>
    <p:sldId id="859" r:id="rId117"/>
    <p:sldId id="860" r:id="rId118"/>
    <p:sldId id="861" r:id="rId119"/>
    <p:sldId id="862" r:id="rId120"/>
    <p:sldId id="863" r:id="rId121"/>
    <p:sldId id="864" r:id="rId122"/>
    <p:sldId id="865" r:id="rId123"/>
    <p:sldId id="866" r:id="rId124"/>
    <p:sldId id="867" r:id="rId125"/>
    <p:sldId id="868" r:id="rId126"/>
    <p:sldId id="897" r:id="rId127"/>
    <p:sldId id="898" r:id="rId128"/>
    <p:sldId id="869" r:id="rId129"/>
    <p:sldId id="870" r:id="rId130"/>
    <p:sldId id="872" r:id="rId131"/>
    <p:sldId id="873" r:id="rId132"/>
    <p:sldId id="874" r:id="rId133"/>
    <p:sldId id="875" r:id="rId134"/>
    <p:sldId id="876" r:id="rId135"/>
    <p:sldId id="877" r:id="rId136"/>
    <p:sldId id="878" r:id="rId137"/>
    <p:sldId id="879" r:id="rId138"/>
    <p:sldId id="880" r:id="rId139"/>
    <p:sldId id="881" r:id="rId140"/>
    <p:sldId id="882" r:id="rId141"/>
    <p:sldId id="883" r:id="rId142"/>
    <p:sldId id="884" r:id="rId143"/>
    <p:sldId id="885" r:id="rId144"/>
    <p:sldId id="886" r:id="rId145"/>
    <p:sldId id="887" r:id="rId146"/>
    <p:sldId id="888" r:id="rId147"/>
    <p:sldId id="889" r:id="rId148"/>
    <p:sldId id="890" r:id="rId149"/>
    <p:sldId id="891" r:id="rId150"/>
    <p:sldId id="892" r:id="rId151"/>
    <p:sldId id="893" r:id="rId152"/>
    <p:sldId id="894" r:id="rId153"/>
    <p:sldId id="895" r:id="rId154"/>
    <p:sldId id="896"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5393A1-C817-4B5E-8A43-9568BFA0CD22}" v="3" dt="2023-09-11T06:03:05.97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96" autoAdjust="0"/>
  </p:normalViewPr>
  <p:slideViewPr>
    <p:cSldViewPr>
      <p:cViewPr varScale="1">
        <p:scale>
          <a:sx n="63" d="100"/>
          <a:sy n="63" d="100"/>
        </p:scale>
        <p:origin x="804"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NEETA SINGH" userId="ba487e41d220043c" providerId="LiveId" clId="{435393A1-C817-4B5E-8A43-9568BFA0CD22}"/>
    <pc:docChg chg="undo custSel addSld modSld">
      <pc:chgData name="MADNEETA SINGH" userId="ba487e41d220043c" providerId="LiveId" clId="{435393A1-C817-4B5E-8A43-9568BFA0CD22}" dt="2023-09-11T06:04:04.287" v="57" actId="14100"/>
      <pc:docMkLst>
        <pc:docMk/>
      </pc:docMkLst>
      <pc:sldChg chg="modSp mod">
        <pc:chgData name="MADNEETA SINGH" userId="ba487e41d220043c" providerId="LiveId" clId="{435393A1-C817-4B5E-8A43-9568BFA0CD22}" dt="2023-08-29T05:52:06.877" v="0" actId="1076"/>
        <pc:sldMkLst>
          <pc:docMk/>
          <pc:sldMk cId="464968441" sldId="788"/>
        </pc:sldMkLst>
        <pc:picChg chg="mod">
          <ac:chgData name="MADNEETA SINGH" userId="ba487e41d220043c" providerId="LiveId" clId="{435393A1-C817-4B5E-8A43-9568BFA0CD22}" dt="2023-08-29T05:52:06.877" v="0" actId="1076"/>
          <ac:picMkLst>
            <pc:docMk/>
            <pc:sldMk cId="464968441" sldId="788"/>
            <ac:picMk id="8" creationId="{00000000-0000-0000-0000-000000000000}"/>
          </ac:picMkLst>
        </pc:picChg>
      </pc:sldChg>
      <pc:sldChg chg="modSp mod">
        <pc:chgData name="MADNEETA SINGH" userId="ba487e41d220043c" providerId="LiveId" clId="{435393A1-C817-4B5E-8A43-9568BFA0CD22}" dt="2023-09-06T07:30:50.704" v="10" actId="14100"/>
        <pc:sldMkLst>
          <pc:docMk/>
          <pc:sldMk cId="3625054159" sldId="853"/>
        </pc:sldMkLst>
        <pc:picChg chg="mod">
          <ac:chgData name="MADNEETA SINGH" userId="ba487e41d220043c" providerId="LiveId" clId="{435393A1-C817-4B5E-8A43-9568BFA0CD22}" dt="2023-09-06T07:30:50.704" v="10" actId="14100"/>
          <ac:picMkLst>
            <pc:docMk/>
            <pc:sldMk cId="3625054159" sldId="853"/>
            <ac:picMk id="3" creationId="{00000000-0000-0000-0000-000000000000}"/>
          </ac:picMkLst>
        </pc:picChg>
        <pc:picChg chg="mod">
          <ac:chgData name="MADNEETA SINGH" userId="ba487e41d220043c" providerId="LiveId" clId="{435393A1-C817-4B5E-8A43-9568BFA0CD22}" dt="2023-09-06T07:30:41.553" v="7" actId="14100"/>
          <ac:picMkLst>
            <pc:docMk/>
            <pc:sldMk cId="3625054159" sldId="853"/>
            <ac:picMk id="8" creationId="{00000000-0000-0000-0000-000000000000}"/>
          </ac:picMkLst>
        </pc:picChg>
      </pc:sldChg>
      <pc:sldChg chg="modSp mod">
        <pc:chgData name="MADNEETA SINGH" userId="ba487e41d220043c" providerId="LiveId" clId="{435393A1-C817-4B5E-8A43-9568BFA0CD22}" dt="2023-09-06T07:29:37.492" v="1" actId="1076"/>
        <pc:sldMkLst>
          <pc:docMk/>
          <pc:sldMk cId="2665135904" sldId="865"/>
        </pc:sldMkLst>
        <pc:picChg chg="mod">
          <ac:chgData name="MADNEETA SINGH" userId="ba487e41d220043c" providerId="LiveId" clId="{435393A1-C817-4B5E-8A43-9568BFA0CD22}" dt="2023-09-06T07:29:37.492" v="1" actId="1076"/>
          <ac:picMkLst>
            <pc:docMk/>
            <pc:sldMk cId="2665135904" sldId="865"/>
            <ac:picMk id="9" creationId="{00000000-0000-0000-0000-000000000000}"/>
          </ac:picMkLst>
        </pc:picChg>
      </pc:sldChg>
      <pc:sldChg chg="addSp delSp modSp new mod">
        <pc:chgData name="MADNEETA SINGH" userId="ba487e41d220043c" providerId="LiveId" clId="{435393A1-C817-4B5E-8A43-9568BFA0CD22}" dt="2023-09-11T05:47:37.352" v="22" actId="14100"/>
        <pc:sldMkLst>
          <pc:docMk/>
          <pc:sldMk cId="1478524304" sldId="897"/>
        </pc:sldMkLst>
        <pc:spChg chg="del">
          <ac:chgData name="MADNEETA SINGH" userId="ba487e41d220043c" providerId="LiveId" clId="{435393A1-C817-4B5E-8A43-9568BFA0CD22}" dt="2023-09-11T05:47:15" v="17" actId="478"/>
          <ac:spMkLst>
            <pc:docMk/>
            <pc:sldMk cId="1478524304" sldId="897"/>
            <ac:spMk id="2" creationId="{F96A764D-147F-4209-FE37-2E3E658AA0CD}"/>
          </ac:spMkLst>
        </pc:spChg>
        <pc:spChg chg="del mod">
          <ac:chgData name="MADNEETA SINGH" userId="ba487e41d220043c" providerId="LiveId" clId="{435393A1-C817-4B5E-8A43-9568BFA0CD22}" dt="2023-09-11T05:47:09.048" v="16" actId="478"/>
          <ac:spMkLst>
            <pc:docMk/>
            <pc:sldMk cId="1478524304" sldId="897"/>
            <ac:spMk id="3" creationId="{D52AA724-1DE7-FD25-D595-1ECF6A59C837}"/>
          </ac:spMkLst>
        </pc:spChg>
        <pc:picChg chg="add mod modCrop">
          <ac:chgData name="MADNEETA SINGH" userId="ba487e41d220043c" providerId="LiveId" clId="{435393A1-C817-4B5E-8A43-9568BFA0CD22}" dt="2023-09-11T05:47:37.352" v="22" actId="14100"/>
          <ac:picMkLst>
            <pc:docMk/>
            <pc:sldMk cId="1478524304" sldId="897"/>
            <ac:picMk id="8" creationId="{22BA5BEA-CCA4-8894-7CF6-17B42D421D7E}"/>
          </ac:picMkLst>
        </pc:picChg>
      </pc:sldChg>
      <pc:sldChg chg="addSp delSp modSp new mod">
        <pc:chgData name="MADNEETA SINGH" userId="ba487e41d220043c" providerId="LiveId" clId="{435393A1-C817-4B5E-8A43-9568BFA0CD22}" dt="2023-09-11T06:04:04.287" v="57" actId="14100"/>
        <pc:sldMkLst>
          <pc:docMk/>
          <pc:sldMk cId="2199755130" sldId="898"/>
        </pc:sldMkLst>
        <pc:spChg chg="del mod">
          <ac:chgData name="MADNEETA SINGH" userId="ba487e41d220043c" providerId="LiveId" clId="{435393A1-C817-4B5E-8A43-9568BFA0CD22}" dt="2023-09-11T05:51:48.863" v="25" actId="478"/>
          <ac:spMkLst>
            <pc:docMk/>
            <pc:sldMk cId="2199755130" sldId="898"/>
            <ac:spMk id="2" creationId="{5AD6E169-C9E7-C9C9-D209-E3FD8740C84C}"/>
          </ac:spMkLst>
        </pc:spChg>
        <pc:spChg chg="del">
          <ac:chgData name="MADNEETA SINGH" userId="ba487e41d220043c" providerId="LiveId" clId="{435393A1-C817-4B5E-8A43-9568BFA0CD22}" dt="2023-09-11T05:51:52.351" v="26" actId="478"/>
          <ac:spMkLst>
            <pc:docMk/>
            <pc:sldMk cId="2199755130" sldId="898"/>
            <ac:spMk id="3" creationId="{0F485C6D-262A-5B6B-8969-223748F9D0D3}"/>
          </ac:spMkLst>
        </pc:spChg>
        <pc:picChg chg="add mod modCrop">
          <ac:chgData name="MADNEETA SINGH" userId="ba487e41d220043c" providerId="LiveId" clId="{435393A1-C817-4B5E-8A43-9568BFA0CD22}" dt="2023-09-11T06:03:43.743" v="50" actId="1076"/>
          <ac:picMkLst>
            <pc:docMk/>
            <pc:sldMk cId="2199755130" sldId="898"/>
            <ac:picMk id="8" creationId="{9C3BD440-C72E-6B4D-B503-47571905EB21}"/>
          </ac:picMkLst>
        </pc:picChg>
        <pc:picChg chg="add mod modCrop">
          <ac:chgData name="MADNEETA SINGH" userId="ba487e41d220043c" providerId="LiveId" clId="{435393A1-C817-4B5E-8A43-9568BFA0CD22}" dt="2023-09-11T06:03:46.023" v="51" actId="1076"/>
          <ac:picMkLst>
            <pc:docMk/>
            <pc:sldMk cId="2199755130" sldId="898"/>
            <ac:picMk id="10" creationId="{EB4B0AFE-183E-64DD-DDCC-FDE818FD94A7}"/>
          </ac:picMkLst>
        </pc:picChg>
        <pc:picChg chg="add mod modCrop">
          <ac:chgData name="MADNEETA SINGH" userId="ba487e41d220043c" providerId="LiveId" clId="{435393A1-C817-4B5E-8A43-9568BFA0CD22}" dt="2023-09-11T06:04:04.287" v="57" actId="14100"/>
          <ac:picMkLst>
            <pc:docMk/>
            <pc:sldMk cId="2199755130" sldId="898"/>
            <ac:picMk id="12" creationId="{44519E6A-63CE-4597-0230-9C605C69D27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US" sz="2700" dirty="0"/>
            <a:t>Describing Design Patterns, Design Patterns in Smalltalk MVC, The Catalogue of Design Patterns, Organizing The Cato log, How Design Patterns solve, Design Problems, How to Select a Design pattern, How to Use a Design Pattern. Principle of least knowledge.</a:t>
          </a:r>
        </a:p>
        <a:p>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1" custLinFactNeighborX="-239" custLinFactNeighborY="-9805">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8AF22B-6E01-4F33-9B54-590076F3875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6C9149EB-4966-4FC9-84A5-2B265D92C4EA}">
      <dgm:prSet custT="1"/>
      <dgm:spPr/>
      <dgm:t>
        <a:bodyPr/>
        <a:lstStyle/>
        <a:p>
          <a:r>
            <a:rPr lang="en-US" sz="2400" b="0" i="0" dirty="0"/>
            <a:t>Create a catalogue entry for a simple design pattern whose purpose and application is understood.</a:t>
          </a:r>
          <a:endParaRPr lang="en-IN" sz="2800" dirty="0"/>
        </a:p>
      </dgm:t>
    </dgm:pt>
    <dgm:pt modelId="{BCB043BE-38B4-451D-A3CA-5544958EA9E9}" type="parTrans" cxnId="{6D4048F6-3B5B-4F0D-B3C9-074D7F87A84B}">
      <dgm:prSet/>
      <dgm:spPr/>
      <dgm:t>
        <a:bodyPr/>
        <a:lstStyle/>
        <a:p>
          <a:endParaRPr lang="en-IN"/>
        </a:p>
      </dgm:t>
    </dgm:pt>
    <dgm:pt modelId="{7B1251F8-3BFD-43BE-B6B4-60C98597D653}" type="sibTrans" cxnId="{6D4048F6-3B5B-4F0D-B3C9-074D7F87A84B}">
      <dgm:prSet/>
      <dgm:spPr/>
      <dgm:t>
        <a:bodyPr/>
        <a:lstStyle/>
        <a:p>
          <a:endParaRPr lang="en-IN"/>
        </a:p>
      </dgm:t>
    </dgm:pt>
    <dgm:pt modelId="{6B117771-AD3E-410E-8C2D-70661DFBA6BA}" type="pres">
      <dgm:prSet presAssocID="{1D8AF22B-6E01-4F33-9B54-590076F38756}" presName="linear" presStyleCnt="0">
        <dgm:presLayoutVars>
          <dgm:animLvl val="lvl"/>
          <dgm:resizeHandles val="exact"/>
        </dgm:presLayoutVars>
      </dgm:prSet>
      <dgm:spPr/>
    </dgm:pt>
    <dgm:pt modelId="{516B7FBA-CAF3-4274-AEB4-00729BD1494C}" type="pres">
      <dgm:prSet presAssocID="{6C9149EB-4966-4FC9-84A5-2B265D92C4EA}" presName="parentText" presStyleLbl="node1" presStyleIdx="0" presStyleCnt="1" custScaleY="100063">
        <dgm:presLayoutVars>
          <dgm:chMax val="0"/>
          <dgm:bulletEnabled val="1"/>
        </dgm:presLayoutVars>
      </dgm:prSet>
      <dgm:spPr/>
    </dgm:pt>
  </dgm:ptLst>
  <dgm:cxnLst>
    <dgm:cxn modelId="{F01C1A4D-2D88-46FC-AA1C-174B089A1D23}" type="presOf" srcId="{1D8AF22B-6E01-4F33-9B54-590076F38756}" destId="{6B117771-AD3E-410E-8C2D-70661DFBA6BA}" srcOrd="0" destOrd="0" presId="urn:microsoft.com/office/officeart/2005/8/layout/vList2"/>
    <dgm:cxn modelId="{CF4B0ED1-F244-4FCD-A238-694B98A49368}" type="presOf" srcId="{6C9149EB-4966-4FC9-84A5-2B265D92C4EA}" destId="{516B7FBA-CAF3-4274-AEB4-00729BD1494C}" srcOrd="0" destOrd="0" presId="urn:microsoft.com/office/officeart/2005/8/layout/vList2"/>
    <dgm:cxn modelId="{6D4048F6-3B5B-4F0D-B3C9-074D7F87A84B}" srcId="{1D8AF22B-6E01-4F33-9B54-590076F38756}" destId="{6C9149EB-4966-4FC9-84A5-2B265D92C4EA}" srcOrd="0" destOrd="0" parTransId="{BCB043BE-38B4-451D-A3CA-5544958EA9E9}" sibTransId="{7B1251F8-3BFD-43BE-B6B4-60C98597D653}"/>
    <dgm:cxn modelId="{25E3078B-7A81-41B7-AAB3-6FEA8B425B2F}" type="presParOf" srcId="{6B117771-AD3E-410E-8C2D-70661DFBA6BA}" destId="{516B7FBA-CAF3-4274-AEB4-00729BD1494C}"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3000" b="1" dirty="0"/>
            <a:t>At the end of course, the student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179592">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en-IN"/>
        </a:p>
      </dgm:t>
    </dgm:pt>
    <dgm:pt modelId="{02C141FE-9ABF-48FD-9848-42A0EFA33222}">
      <dgm:prSet/>
      <dgm:spPr>
        <a:solidFill>
          <a:schemeClr val="accent3"/>
        </a:solidFill>
      </dgm:spPr>
      <dgm:t>
        <a:bodyPr/>
        <a:lstStyle/>
        <a:p>
          <a:r>
            <a:rPr lang="en-IN" b="1" dirty="0">
              <a:solidFill>
                <a:schemeClr val="tx1"/>
              </a:solidFill>
            </a:rPr>
            <a:t>CO1 : Construct a design consisting of collection of modules.</a:t>
          </a:r>
          <a:endParaRPr lang="en-IN" dirty="0">
            <a:solidFill>
              <a:schemeClr val="tx1"/>
            </a:solidFill>
          </a:endParaRPr>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dgm:spPr/>
      <dgm:t>
        <a:bodyPr/>
        <a:lstStyle/>
        <a:p>
          <a:r>
            <a:rPr lang="en-US" b="1" dirty="0"/>
            <a:t>CO2 : Exploit well known design pattern such as Factory, visitor etc.</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dgm:spPr/>
      <dgm:t>
        <a:bodyPr/>
        <a:lstStyle/>
        <a:p>
          <a:r>
            <a:rPr lang="en-IN" b="1" dirty="0"/>
            <a:t>CO3 : Distinguish between different categories of design patterns.</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custLinFactNeighborX="2941" custLinFactNeighborY="-20">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dgm:spPr/>
      <dgm:t>
        <a:bodyPr/>
        <a:lstStyle/>
        <a:p>
          <a:r>
            <a:rPr lang="en-US" b="1" dirty="0"/>
            <a:t>CO4 : Ability to common design pattern for incremental development.</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custT="1"/>
      <dgm:spPr/>
      <dgm:t>
        <a:bodyPr/>
        <a:lstStyle/>
        <a:p>
          <a:r>
            <a:rPr lang="en-IN" sz="2500" b="1" dirty="0"/>
            <a:t>CO5 : Identify appropriate design pattern for a given problem and design the software using pattern oriented architecture.</a:t>
          </a:r>
          <a:endParaRPr lang="en-IN" sz="2500"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ScaleY="100040"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02C141FE-9ABF-48FD-9848-42A0EFA33222}">
      <dgm:prSet/>
      <dgm:spPr/>
      <dgm:t>
        <a:bodyPr/>
        <a:lstStyle/>
        <a:p>
          <a:r>
            <a:rPr lang="en-IN" b="1" dirty="0"/>
            <a:t>PO1 : </a:t>
          </a:r>
          <a:r>
            <a:rPr lang="en-US" b="1" dirty="0"/>
            <a:t>Engineering Knowledge</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E7AAAF9E-D416-49AE-8611-65377A7DE939}">
      <dgm:prSet/>
      <dgm:spPr/>
      <dgm:t>
        <a:bodyPr/>
        <a:lstStyle/>
        <a:p>
          <a:r>
            <a:rPr lang="en-US" b="1" dirty="0"/>
            <a:t>PO2 : Problem Analysis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8632B43A-A1FB-4963-84A0-F0A61C5BFA59}">
      <dgm:prSet custT="1"/>
      <dgm:spPr/>
      <dgm:t>
        <a:bodyPr/>
        <a:lstStyle/>
        <a:p>
          <a:r>
            <a:rPr lang="en-US" sz="2700" b="0" dirty="0"/>
            <a:t>A Case Study: Designing a Document Editor </a:t>
          </a:r>
        </a:p>
        <a:p>
          <a:r>
            <a:rPr lang="en-US" sz="2700" b="0" dirty="0"/>
            <a:t>Creational Patterns: Abstract Factory, Builder , Factory Method, Prototype , Singleton Pattern, </a:t>
          </a:r>
        </a:p>
      </dgm:t>
    </dgm:pt>
    <dgm:pt modelId="{8954BA86-F411-4F2D-BEFA-BBF9617D879B}" type="parTrans" cxnId="{6F0FFE21-F288-41B6-AC2F-F6C2F97FC76B}">
      <dgm:prSet/>
      <dgm:spPr/>
      <dgm:t>
        <a:bodyPr/>
        <a:lstStyle/>
        <a:p>
          <a:endParaRPr lang="en-US"/>
        </a:p>
      </dgm:t>
    </dgm:pt>
    <dgm:pt modelId="{B34E360E-2AF5-434A-80B9-E34DD0DE11AF}" type="sibTrans" cxnId="{6F0FFE21-F288-41B6-AC2F-F6C2F97FC76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6DCBBEC5-5B01-4132-A331-9D4D3453D65C}" type="pres">
      <dgm:prSet presAssocID="{8632B43A-A1FB-4963-84A0-F0A61C5BFA59}" presName="parentText" presStyleLbl="node1" presStyleIdx="0" presStyleCnt="1" custLinFactNeighborY="-25629">
        <dgm:presLayoutVars>
          <dgm:chMax val="0"/>
          <dgm:bulletEnabled val="1"/>
        </dgm:presLayoutVars>
      </dgm:prSet>
      <dgm:spPr/>
    </dgm:pt>
  </dgm:ptLst>
  <dgm:cxnLst>
    <dgm:cxn modelId="{6F0FFE21-F288-41B6-AC2F-F6C2F97FC76B}" srcId="{18EA6042-2EA2-4065-81DF-7A18BEC42C1C}" destId="{8632B43A-A1FB-4963-84A0-F0A61C5BFA59}" srcOrd="0" destOrd="0" parTransId="{8954BA86-F411-4F2D-BEFA-BBF9617D879B}" sibTransId="{B34E360E-2AF5-434A-80B9-E34DD0DE11AF}"/>
    <dgm:cxn modelId="{C48F0660-5664-41FE-99C0-FABF7335C0CC}" type="presOf" srcId="{8632B43A-A1FB-4963-84A0-F0A61C5BFA59}" destId="{6DCBBEC5-5B01-4132-A331-9D4D3453D65C}"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9D7AB4E3-F7D3-46CD-8818-41B8682B7C05}" type="presParOf" srcId="{5935E145-FD17-4F9E-B302-F21214F4A468}" destId="{6DCBBEC5-5B01-4132-A331-9D4D3453D65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CBD3793-394C-48FC-B28C-1D09533E7BA0}">
      <dgm:prSet/>
      <dgm:spPr/>
      <dgm:t>
        <a:bodyPr/>
        <a:lstStyle/>
        <a:p>
          <a:r>
            <a:rPr lang="en-IN" b="1" dirty="0"/>
            <a:t>PO3 : </a:t>
          </a:r>
          <a:r>
            <a:rPr lang="en-US" b="1" dirty="0"/>
            <a:t>Design/Development of solutions</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F2B2203F-2FAE-49B7-A1D5-9CD1B5127346}">
      <dgm:prSet/>
      <dgm:spPr/>
      <dgm:t>
        <a:bodyPr/>
        <a:lstStyle/>
        <a:p>
          <a:r>
            <a:rPr lang="en-US" b="1" dirty="0"/>
            <a:t>PO4 : Conduct Investigations of complex problems</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dgm:spPr/>
      <dgm:t>
        <a:bodyPr/>
        <a:lstStyle/>
        <a:p>
          <a:r>
            <a:rPr lang="en-IN" b="1" dirty="0"/>
            <a:t>PO5 : </a:t>
          </a:r>
          <a:r>
            <a:rPr lang="en-US" b="1" dirty="0"/>
            <a:t>Modern tool usage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1" dirty="0"/>
            <a:t>PO6 : The engineer and society</a:t>
          </a:r>
          <a:endParaRPr lang="en-IN" sz="280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9A375A06-3CE5-4593-8483-B4FDE31520F6}" type="presOf" srcId="{90AED077-85C4-46EA-B5F8-30BF070D360B}" destId="{B898B381-A99B-40FA-B837-D80DC4A60493}" srcOrd="0" destOrd="0" presId="urn:microsoft.com/office/officeart/2005/8/layout/vList2"/>
    <dgm:cxn modelId="{B048A809-CB6A-4592-A8D6-3FCFFDFA9564}" srcId="{09995D18-05F5-4A4B-8F9A-27E4833C6620}" destId="{90AED077-85C4-46EA-B5F8-30BF070D360B}" srcOrd="0" destOrd="0" parTransId="{1E0C8B89-16C6-4880-8B09-06C9D70EBF80}" sibTransId="{E50D95E2-F091-4315-B45F-5F68BA43AB8B}"/>
    <dgm:cxn modelId="{A79D18C3-F407-48AA-B7AE-599693738A3B}" type="presOf" srcId="{09995D18-05F5-4A4B-8F9A-27E4833C6620}" destId="{F61E8516-DE3F-4AE9-AE50-9F42F39BFAD3}" srcOrd="0" destOrd="0" presId="urn:microsoft.com/office/officeart/2005/8/layout/vList2"/>
    <dgm:cxn modelId="{65E8A7CB-5EF3-4232-9A05-E7E89F91E38E}"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dgm:spPr/>
      <dgm:t>
        <a:bodyPr/>
        <a:lstStyle/>
        <a:p>
          <a:r>
            <a:rPr lang="en-IN" b="1" dirty="0">
              <a:latin typeface="+mj-lt"/>
            </a:rPr>
            <a:t>PO7 : </a:t>
          </a:r>
          <a:r>
            <a:rPr lang="en-US" b="1" dirty="0">
              <a:latin typeface="+mj-lt"/>
              <a:ea typeface="Calibri" panose="020F0502020204030204" pitchFamily="34" charset="0"/>
            </a:rPr>
            <a:t>Environment and sustainability</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AC74E735-F2C3-4F23-ABE1-877387F852A7}" type="presOf" srcId="{02C141FE-9ABF-48FD-9848-42A0EFA33222}" destId="{AEDD9097-4AFF-4D2E-9357-46583571353B}"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EFF34B82-60AD-4AB7-9ADE-08B4C2F23B48}" type="presOf" srcId="{9A6AA7B5-1491-47C8-85E4-E5E8FDD6D065}" destId="{685F4F69-7D82-4DED-A9A8-7071B724DF07}" srcOrd="0" destOrd="0" presId="urn:microsoft.com/office/officeart/2005/8/layout/vList2"/>
    <dgm:cxn modelId="{0FAF76ED-A85B-47AF-BBC3-6A57EC53732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dgm:spPr/>
      <dgm:t>
        <a:bodyPr/>
        <a:lstStyle/>
        <a:p>
          <a:r>
            <a:rPr lang="en-US" b="1" dirty="0">
              <a:latin typeface="+mj-lt"/>
              <a:ea typeface="Times New Roman" panose="02020603050405020304" pitchFamily="18" charset="0"/>
              <a:cs typeface="Times New Roman" panose="02020603050405020304" pitchFamily="18" charset="0"/>
            </a:rPr>
            <a:t>PO8 : Ethics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2B41B017-406D-40F4-93E9-9D0FCC4851C9}" type="presOf" srcId="{E7AAAF9E-D416-49AE-8611-65377A7DE939}" destId="{CD5036F8-A246-4E6A-8921-20C367BBB964}" srcOrd="0" destOrd="0" presId="urn:microsoft.com/office/officeart/2005/8/layout/vList2"/>
    <dgm:cxn modelId="{0137BE35-7741-4CB7-8903-0262507EB38F}"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7B9DDA1B-23E8-4DA7-A8BE-4814CD610A9A}"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dgm:spPr/>
      <dgm:t>
        <a:bodyPr/>
        <a:lstStyle/>
        <a:p>
          <a:r>
            <a:rPr lang="en-US" b="1" dirty="0">
              <a:latin typeface="+mj-lt"/>
              <a:ea typeface="Times New Roman" panose="02020603050405020304" pitchFamily="18" charset="0"/>
              <a:cs typeface="Times New Roman" panose="02020603050405020304" pitchFamily="18" charset="0"/>
            </a:rPr>
            <a:t>PO9 : Individual and teamwork</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05A47010-37A1-4400-9B53-9EE23CC7A1EB}" type="presOf" srcId="{FF45E94E-C528-4C21-A29D-573922B4ED68}" destId="{45C93CBB-046D-43CD-9356-3FC8771C32AF}" srcOrd="0" destOrd="0" presId="urn:microsoft.com/office/officeart/2005/8/layout/vList2"/>
    <dgm:cxn modelId="{22A65282-467B-4D1B-B70C-0E397C12B221}" type="presOf" srcId="{FCBD3793-394C-48FC-B28C-1D09533E7BA0}" destId="{8C029958-E145-4D8C-B815-F42AE9B5E6DF}" srcOrd="0" destOrd="0" presId="urn:microsoft.com/office/officeart/2005/8/layout/vList2"/>
    <dgm:cxn modelId="{43591253-4998-4341-BF06-68B4B1D65B6C}"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dgm:spPr/>
      <dgm:t>
        <a:bodyPr/>
        <a:lstStyle/>
        <a:p>
          <a:r>
            <a:rPr lang="en-IN" b="1" dirty="0">
              <a:latin typeface="+mj-lt"/>
            </a:rPr>
            <a:t>PO10 : </a:t>
          </a:r>
          <a:r>
            <a:rPr lang="en-US" b="1" dirty="0">
              <a:latin typeface="+mj-lt"/>
              <a:ea typeface="Times New Roman" panose="02020603050405020304" pitchFamily="18" charset="0"/>
              <a:cs typeface="Times New Roman" panose="02020603050405020304" pitchFamily="18" charset="0"/>
            </a:rPr>
            <a:t>Communication</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4C5EE510-000B-4044-8645-A770BA52DCEE}"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51CC87E9-4D44-4937-B700-EB606B0F31AA}" type="presOf" srcId="{F2B2203F-2FAE-49B7-A1D5-9CD1B5127346}" destId="{54692D58-280A-4A5B-8ABB-4AA8C3D0C486}" srcOrd="0" destOrd="0" presId="urn:microsoft.com/office/officeart/2005/8/layout/vList2"/>
    <dgm:cxn modelId="{0F1234CC-99AD-4C66-A03B-0A28C4FEB8FB}"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dgm:spPr/>
      <dgm:t>
        <a:bodyPr/>
        <a:lstStyle/>
        <a:p>
          <a:r>
            <a:rPr lang="en-US" b="1" dirty="0">
              <a:latin typeface="+mj-lt"/>
              <a:ea typeface="Times New Roman" panose="02020603050405020304" pitchFamily="18" charset="0"/>
              <a:cs typeface="Times New Roman" panose="02020603050405020304" pitchFamily="18" charset="0"/>
            </a:rPr>
            <a:t>PO11 : Project management and finance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23B1BB43-57C8-43E8-9AD1-1337C4DAF417}" type="presOf" srcId="{502B59D9-8C99-44C9-B85F-4596BFA6E16F}" destId="{3EED7F0D-5C80-4479-905C-E79E88227593}" srcOrd="0" destOrd="0" presId="urn:microsoft.com/office/officeart/2005/8/layout/vList2"/>
    <dgm:cxn modelId="{49668B68-671F-4E13-BC55-3CC0C61BC1D0}" type="presOf" srcId="{0803BEA6-810A-46C8-899C-70229B268BB8}" destId="{E298B721-E1B9-4CD4-8B1A-4950CC157D9F}" srcOrd="0" destOrd="0" presId="urn:microsoft.com/office/officeart/2005/8/layout/vList2"/>
    <dgm:cxn modelId="{F33C2679-711E-46BD-9792-5F0D76896B3F}"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US" sz="2800" b="0" baseline="0" dirty="0"/>
            <a:t>Structural Pattern Part-I, Adapter, Bridge, Composite.</a:t>
          </a:r>
        </a:p>
        <a:p>
          <a:r>
            <a:rPr lang="en-US" sz="2800" b="0" baseline="0" dirty="0"/>
            <a:t>Structural Pattern Part-II, Decorator, Facade, Flyweight, Proxy.</a:t>
          </a:r>
          <a:endParaRPr lang="en-IN" sz="2800" b="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1" custLinFactNeighborX="305" custLinFactNeighborY="12382">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pPr/>
      <dgm:t>
        <a:bodyPr/>
        <a:lstStyle/>
        <a:p>
          <a:r>
            <a:rPr lang="en-US" sz="2800" b="1" dirty="0">
              <a:latin typeface="+mj-lt"/>
              <a:ea typeface="Times New Roman" panose="02020603050405020304" pitchFamily="18" charset="0"/>
              <a:cs typeface="Times New Roman" panose="02020603050405020304" pitchFamily="18" charset="0"/>
            </a:rPr>
            <a:t>PO12 : Life-long learning</a:t>
          </a:r>
          <a:endParaRPr lang="en-IN" sz="280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DC6D4D03-1B24-4621-A516-7B7A15180002}" type="presOf" srcId="{EBCFF2A5-481F-4662-8A7E-7E8F303E314D}" destId="{52F828C4-77A4-4B43-9441-70FA5F9DF12E}" srcOrd="0" destOrd="0" presId="urn:microsoft.com/office/officeart/2005/8/layout/vList2"/>
    <dgm:cxn modelId="{FA46BF76-4540-42EF-9418-14DBEB706874}"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49D20BE-3B7E-4BFB-973B-A91ACEEA0F6B}"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D8C5DAEA-C992-4E2A-9A51-E215DE48D2A6}">
      <dgm:prSet custT="1"/>
      <dgm:spPr/>
      <dgm:t>
        <a:bodyPr/>
        <a:lstStyle/>
        <a:p>
          <a:r>
            <a:rPr lang="en-US" sz="3000" b="0" dirty="0"/>
            <a:t>Behavioral Patterns Part: I, Chain of Responsibility, Command, Interpreter, Iterator Pattern.</a:t>
          </a:r>
        </a:p>
        <a:p>
          <a:r>
            <a:rPr lang="en-US" sz="3000" b="0" dirty="0"/>
            <a:t>Behavioral Patterns Part: II, Mediator, Memento, Observer, Patterns.</a:t>
          </a:r>
          <a:endParaRPr lang="en-IN" sz="3000" b="0" dirty="0"/>
        </a:p>
      </dgm:t>
    </dgm:pt>
    <dgm:pt modelId="{0A91DE68-EA12-436C-90AD-A77B8BC894D9}" type="parTrans" cxnId="{A8956CE6-FC52-435B-B274-B2464F6589BB}">
      <dgm:prSet/>
      <dgm:spPr/>
      <dgm:t>
        <a:bodyPr/>
        <a:lstStyle/>
        <a:p>
          <a:endParaRPr lang="en-US"/>
        </a:p>
      </dgm:t>
    </dgm:pt>
    <dgm:pt modelId="{A7454706-B742-4409-A511-DC9BD534002F}" type="sibTrans" cxnId="{A8956CE6-FC52-435B-B274-B2464F6589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C8F18B38-BDBB-470A-815C-35A2A46B78E0}" type="pres">
      <dgm:prSet presAssocID="{D8C5DAEA-C992-4E2A-9A51-E215DE48D2A6}" presName="parentText" presStyleLbl="node1" presStyleIdx="0" presStyleCnt="1" custLinFactNeighborX="-148" custLinFactNeighborY="-7917">
        <dgm:presLayoutVars>
          <dgm:chMax val="0"/>
          <dgm:bulletEnabled val="1"/>
        </dgm:presLayoutVars>
      </dgm:prSet>
      <dgm:spPr/>
    </dgm:pt>
  </dgm:ptLst>
  <dgm:cxnLst>
    <dgm:cxn modelId="{1A102205-18B3-446C-A3D0-E5B8DBD2AEBB}" type="presOf" srcId="{D8C5DAEA-C992-4E2A-9A51-E215DE48D2A6}" destId="{C8F18B38-BDBB-470A-815C-35A2A46B78E0}"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A8956CE6-FC52-435B-B274-B2464F6589BB}" srcId="{18EA6042-2EA2-4065-81DF-7A18BEC42C1C}" destId="{D8C5DAEA-C992-4E2A-9A51-E215DE48D2A6}" srcOrd="0" destOrd="0" parTransId="{0A91DE68-EA12-436C-90AD-A77B8BC894D9}" sibTransId="{A7454706-B742-4409-A511-DC9BD534002F}"/>
    <dgm:cxn modelId="{C10C5AFD-0029-4F37-A899-5D5BE25480F0}" type="presParOf" srcId="{5935E145-FD17-4F9E-B302-F21214F4A468}" destId="{C8F18B38-BDBB-470A-815C-35A2A46B78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US" sz="2800" dirty="0"/>
            <a:t>Behavioral Patterns Part: III, State, Strategy, Template Method, Visitor, What to Expect from Design Patterns.</a:t>
          </a:r>
          <a:endParaRPr lang="en-IN" sz="2800" dirty="0"/>
        </a:p>
      </dgm:t>
    </dgm:pt>
    <dgm:pt modelId="{5A57522C-1C32-440C-9F64-9EF818720D9C}" type="sibTrans" cxnId="{F61405CD-BF4D-4132-A8F6-94A55AFF2516}">
      <dgm:prSet/>
      <dgm:spPr/>
      <dgm:t>
        <a:bodyPr/>
        <a:lstStyle/>
        <a:p>
          <a:endParaRPr lang="en-IN"/>
        </a:p>
      </dgm:t>
    </dgm:pt>
    <dgm:pt modelId="{317883E6-23F7-434D-A777-EB6C46138693}" type="parTrans" cxnId="{F61405CD-BF4D-4132-A8F6-94A55AFF2516}">
      <dgm:prSet/>
      <dgm:spPr/>
      <dgm:t>
        <a:bodyPr/>
        <a:lstStyle/>
        <a:p>
          <a:endParaRPr lang="en-IN"/>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1" custLinFactNeighborY="21758">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1EB5D2-4E2C-4D1D-A447-CE86542BC42D}"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12DD1199-91E2-4078-A2C6-82ED080F9D95}">
      <dgm:prSet custT="1"/>
      <dgm:spPr/>
      <dgm:t>
        <a:bodyPr/>
        <a:lstStyle/>
        <a:p>
          <a:r>
            <a:rPr lang="en-US" sz="2800" dirty="0"/>
            <a:t>In this semester, the students will </a:t>
          </a:r>
          <a:endParaRPr lang="en-IN" sz="2800" dirty="0"/>
        </a:p>
      </dgm:t>
    </dgm:pt>
    <dgm:pt modelId="{1BCF16EB-8286-4D76-B156-7C9E1F338E83}" type="parTrans" cxnId="{B67221F2-07A7-4EC7-A28E-C8FA6BF50669}">
      <dgm:prSet/>
      <dgm:spPr/>
      <dgm:t>
        <a:bodyPr/>
        <a:lstStyle/>
        <a:p>
          <a:endParaRPr lang="en-IN" sz="2800"/>
        </a:p>
      </dgm:t>
    </dgm:pt>
    <dgm:pt modelId="{C609EA3A-F19F-4AAA-A417-1E1777A4EB5D}" type="sibTrans" cxnId="{B67221F2-07A7-4EC7-A28E-C8FA6BF50669}">
      <dgm:prSet/>
      <dgm:spPr/>
      <dgm:t>
        <a:bodyPr/>
        <a:lstStyle/>
        <a:p>
          <a:endParaRPr lang="en-IN" sz="2800"/>
        </a:p>
      </dgm:t>
    </dgm:pt>
    <dgm:pt modelId="{ECAF2DE4-29DE-45BE-A434-ACC5587D3C8F}" type="pres">
      <dgm:prSet presAssocID="{891EB5D2-4E2C-4D1D-A447-CE86542BC42D}" presName="linear" presStyleCnt="0">
        <dgm:presLayoutVars>
          <dgm:animLvl val="lvl"/>
          <dgm:resizeHandles val="exact"/>
        </dgm:presLayoutVars>
      </dgm:prSet>
      <dgm:spPr/>
    </dgm:pt>
    <dgm:pt modelId="{5018F1C8-632D-4593-8386-DC1BDD77A6F3}" type="pres">
      <dgm:prSet presAssocID="{12DD1199-91E2-4078-A2C6-82ED080F9D95}" presName="parentText" presStyleLbl="node1" presStyleIdx="0" presStyleCnt="1">
        <dgm:presLayoutVars>
          <dgm:chMax val="0"/>
          <dgm:bulletEnabled val="1"/>
        </dgm:presLayoutVars>
      </dgm:prSet>
      <dgm:spPr/>
    </dgm:pt>
  </dgm:ptLst>
  <dgm:cxnLst>
    <dgm:cxn modelId="{BB5D7B51-F01D-479D-912E-B1891F50CC59}" type="presOf" srcId="{891EB5D2-4E2C-4D1D-A447-CE86542BC42D}" destId="{ECAF2DE4-29DE-45BE-A434-ACC5587D3C8F}" srcOrd="0" destOrd="0" presId="urn:microsoft.com/office/officeart/2005/8/layout/vList2"/>
    <dgm:cxn modelId="{5E219689-FC35-489C-ACB4-2920C4B682D5}" type="presOf" srcId="{12DD1199-91E2-4078-A2C6-82ED080F9D95}" destId="{5018F1C8-632D-4593-8386-DC1BDD77A6F3}" srcOrd="0" destOrd="0" presId="urn:microsoft.com/office/officeart/2005/8/layout/vList2"/>
    <dgm:cxn modelId="{B67221F2-07A7-4EC7-A28E-C8FA6BF50669}" srcId="{891EB5D2-4E2C-4D1D-A447-CE86542BC42D}" destId="{12DD1199-91E2-4078-A2C6-82ED080F9D95}" srcOrd="0" destOrd="0" parTransId="{1BCF16EB-8286-4D76-B156-7C9E1F338E83}" sibTransId="{C609EA3A-F19F-4AAA-A417-1E1777A4EB5D}"/>
    <dgm:cxn modelId="{BFD82042-8229-4109-A8E4-298D18B9B416}" type="presParOf" srcId="{ECAF2DE4-29DE-45BE-A434-ACC5587D3C8F}" destId="{5018F1C8-632D-4593-8386-DC1BDD77A6F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087D5B-D783-472D-88B5-FF8830383D4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7BEAC6C9-E9EE-4C88-9286-99D02ED2B8F0}">
      <dgm:prSet custT="1"/>
      <dgm:spPr/>
      <dgm:t>
        <a:bodyPr/>
        <a:lstStyle/>
        <a:p>
          <a:r>
            <a:rPr lang="en-US" sz="2400" dirty="0"/>
            <a:t>Study how to </a:t>
          </a:r>
          <a:r>
            <a:rPr lang="en-US" sz="2400" b="0" i="0" dirty="0"/>
            <a:t>shows relationships and interactions between classes or objects.</a:t>
          </a:r>
          <a:r>
            <a:rPr lang="en-US" sz="2800" dirty="0"/>
            <a:t>.</a:t>
          </a:r>
          <a:endParaRPr lang="en-IN" sz="2800" dirty="0"/>
        </a:p>
      </dgm:t>
    </dgm:pt>
    <dgm:pt modelId="{36912537-CFD6-44DE-AC31-6C215446DC60}" type="parTrans" cxnId="{AFC9E875-0A1B-4B46-B0D7-A4EBDAB1B21C}">
      <dgm:prSet/>
      <dgm:spPr/>
      <dgm:t>
        <a:bodyPr/>
        <a:lstStyle/>
        <a:p>
          <a:endParaRPr lang="en-IN" sz="2800"/>
        </a:p>
      </dgm:t>
    </dgm:pt>
    <dgm:pt modelId="{04E7EFA9-E153-4008-9F81-FFAA41B6F97F}" type="sibTrans" cxnId="{AFC9E875-0A1B-4B46-B0D7-A4EBDAB1B21C}">
      <dgm:prSet/>
      <dgm:spPr/>
      <dgm:t>
        <a:bodyPr/>
        <a:lstStyle/>
        <a:p>
          <a:endParaRPr lang="en-IN" sz="2800"/>
        </a:p>
      </dgm:t>
    </dgm:pt>
    <dgm:pt modelId="{BAC330DF-63D6-4D05-B05B-326D87078E16}" type="pres">
      <dgm:prSet presAssocID="{62087D5B-D783-472D-88B5-FF8830383D40}" presName="linear" presStyleCnt="0">
        <dgm:presLayoutVars>
          <dgm:animLvl val="lvl"/>
          <dgm:resizeHandles val="exact"/>
        </dgm:presLayoutVars>
      </dgm:prSet>
      <dgm:spPr/>
    </dgm:pt>
    <dgm:pt modelId="{80E7BA34-FA84-45EB-89F5-AA12E2797A41}" type="pres">
      <dgm:prSet presAssocID="{7BEAC6C9-E9EE-4C88-9286-99D02ED2B8F0}" presName="parentText" presStyleLbl="node1" presStyleIdx="0" presStyleCnt="1" custScaleY="103878">
        <dgm:presLayoutVars>
          <dgm:chMax val="0"/>
          <dgm:bulletEnabled val="1"/>
        </dgm:presLayoutVars>
      </dgm:prSet>
      <dgm:spPr/>
    </dgm:pt>
  </dgm:ptLst>
  <dgm:cxnLst>
    <dgm:cxn modelId="{A4759718-D329-48FB-9AC0-AB5B23FB3BCA}" type="presOf" srcId="{62087D5B-D783-472D-88B5-FF8830383D40}" destId="{BAC330DF-63D6-4D05-B05B-326D87078E16}" srcOrd="0" destOrd="0" presId="urn:microsoft.com/office/officeart/2005/8/layout/vList2"/>
    <dgm:cxn modelId="{AFC9E875-0A1B-4B46-B0D7-A4EBDAB1B21C}" srcId="{62087D5B-D783-472D-88B5-FF8830383D40}" destId="{7BEAC6C9-E9EE-4C88-9286-99D02ED2B8F0}" srcOrd="0" destOrd="0" parTransId="{36912537-CFD6-44DE-AC31-6C215446DC60}" sibTransId="{04E7EFA9-E153-4008-9F81-FFAA41B6F97F}"/>
    <dgm:cxn modelId="{5E4E6286-FB9E-4E88-966B-BA00AAAC53F0}" type="presOf" srcId="{7BEAC6C9-E9EE-4C88-9286-99D02ED2B8F0}" destId="{80E7BA34-FA84-45EB-89F5-AA12E2797A41}" srcOrd="0" destOrd="0" presId="urn:microsoft.com/office/officeart/2005/8/layout/vList2"/>
    <dgm:cxn modelId="{5B626400-7C3F-4782-84D2-3C27A1C69694}" type="presParOf" srcId="{BAC330DF-63D6-4D05-B05B-326D87078E16}" destId="{80E7BA34-FA84-45EB-89F5-AA12E2797A4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4877D1-03B1-4454-BEC3-DD4BDE35EAF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478CAB5-7AE2-456C-89C3-072C47566E3A}">
      <dgm:prSet custT="1"/>
      <dgm:spPr/>
      <dgm:t>
        <a:bodyPr/>
        <a:lstStyle/>
        <a:p>
          <a:r>
            <a:rPr lang="en-US" sz="2400" dirty="0"/>
            <a:t>Study to </a:t>
          </a:r>
          <a:r>
            <a:rPr lang="en-US" sz="2400" b="0" i="0" dirty="0"/>
            <a:t>speed up the development process by providing well-tested, proven development/design paradigms. </a:t>
          </a:r>
          <a:endParaRPr lang="en-IN" sz="2400" dirty="0"/>
        </a:p>
      </dgm:t>
    </dgm:pt>
    <dgm:pt modelId="{1E3B58B6-4386-4901-96BE-D5C27759E34E}" type="parTrans" cxnId="{0C91DF1C-CA80-463E-BE1F-628A0FD22D27}">
      <dgm:prSet/>
      <dgm:spPr/>
      <dgm:t>
        <a:bodyPr/>
        <a:lstStyle/>
        <a:p>
          <a:endParaRPr lang="en-IN"/>
        </a:p>
      </dgm:t>
    </dgm:pt>
    <dgm:pt modelId="{D159A1AF-39FA-45F3-9BA9-70283FB52E2F}" type="sibTrans" cxnId="{0C91DF1C-CA80-463E-BE1F-628A0FD22D27}">
      <dgm:prSet/>
      <dgm:spPr/>
      <dgm:t>
        <a:bodyPr/>
        <a:lstStyle/>
        <a:p>
          <a:endParaRPr lang="en-IN"/>
        </a:p>
      </dgm:t>
    </dgm:pt>
    <dgm:pt modelId="{A8CAAB2E-DFF4-4B46-AFF4-DC7FC380F713}" type="pres">
      <dgm:prSet presAssocID="{C04877D1-03B1-4454-BEC3-DD4BDE35EAFA}" presName="linear" presStyleCnt="0">
        <dgm:presLayoutVars>
          <dgm:animLvl val="lvl"/>
          <dgm:resizeHandles val="exact"/>
        </dgm:presLayoutVars>
      </dgm:prSet>
      <dgm:spPr/>
    </dgm:pt>
    <dgm:pt modelId="{1A3ADADF-1651-46C2-846B-A7F79BFA24CF}" type="pres">
      <dgm:prSet presAssocID="{0478CAB5-7AE2-456C-89C3-072C47566E3A}" presName="parentText" presStyleLbl="node1" presStyleIdx="0" presStyleCnt="1" custLinFactNeighborY="3199">
        <dgm:presLayoutVars>
          <dgm:chMax val="0"/>
          <dgm:bulletEnabled val="1"/>
        </dgm:presLayoutVars>
      </dgm:prSet>
      <dgm:spPr/>
    </dgm:pt>
  </dgm:ptLst>
  <dgm:cxnLst>
    <dgm:cxn modelId="{0C91DF1C-CA80-463E-BE1F-628A0FD22D27}" srcId="{C04877D1-03B1-4454-BEC3-DD4BDE35EAFA}" destId="{0478CAB5-7AE2-456C-89C3-072C47566E3A}" srcOrd="0" destOrd="0" parTransId="{1E3B58B6-4386-4901-96BE-D5C27759E34E}" sibTransId="{D159A1AF-39FA-45F3-9BA9-70283FB52E2F}"/>
    <dgm:cxn modelId="{45CE6C6F-EC96-488F-BAB2-5A0128F022AB}" type="presOf" srcId="{0478CAB5-7AE2-456C-89C3-072C47566E3A}" destId="{1A3ADADF-1651-46C2-846B-A7F79BFA24CF}" srcOrd="0" destOrd="0" presId="urn:microsoft.com/office/officeart/2005/8/layout/vList2"/>
    <dgm:cxn modelId="{AF4CFE83-9E2D-4B66-97C8-AF93CEB80A1B}" type="presOf" srcId="{C04877D1-03B1-4454-BEC3-DD4BDE35EAFA}" destId="{A8CAAB2E-DFF4-4B46-AFF4-DC7FC380F713}" srcOrd="0" destOrd="0" presId="urn:microsoft.com/office/officeart/2005/8/layout/vList2"/>
    <dgm:cxn modelId="{AB585AB2-D712-4C1F-B186-7B3C1234D6CB}" type="presParOf" srcId="{A8CAAB2E-DFF4-4B46-AFF4-DC7FC380F713}" destId="{1A3ADADF-1651-46C2-846B-A7F79BFA24C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5442EA-3D11-4D44-8E73-F6D5E0819A3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A101FA42-0C28-44AC-8614-BCD10EA95182}">
      <dgm:prSet custT="1"/>
      <dgm:spPr/>
      <dgm:t>
        <a:bodyPr/>
        <a:lstStyle/>
        <a:p>
          <a:r>
            <a:rPr lang="en-US" sz="2400" b="0" i="0" dirty="0"/>
            <a:t>Select a specific design pattern for the solution of a given design problem.</a:t>
          </a:r>
          <a:endParaRPr lang="en-IN" sz="2400" dirty="0"/>
        </a:p>
      </dgm:t>
    </dgm:pt>
    <dgm:pt modelId="{14676A68-57E3-475B-BC3C-39D366346645}" type="parTrans" cxnId="{6B6826E0-451C-41AA-A7B5-E9D2019FE3A9}">
      <dgm:prSet/>
      <dgm:spPr/>
      <dgm:t>
        <a:bodyPr/>
        <a:lstStyle/>
        <a:p>
          <a:endParaRPr lang="en-IN"/>
        </a:p>
      </dgm:t>
    </dgm:pt>
    <dgm:pt modelId="{B36A5CC8-CB01-4968-98FA-7A48EC0D37AE}" type="sibTrans" cxnId="{6B6826E0-451C-41AA-A7B5-E9D2019FE3A9}">
      <dgm:prSet/>
      <dgm:spPr/>
      <dgm:t>
        <a:bodyPr/>
        <a:lstStyle/>
        <a:p>
          <a:endParaRPr lang="en-IN"/>
        </a:p>
      </dgm:t>
    </dgm:pt>
    <dgm:pt modelId="{1582B9EB-B4CE-4A6A-916D-2795B4AC0216}" type="pres">
      <dgm:prSet presAssocID="{935442EA-3D11-4D44-8E73-F6D5E0819A38}" presName="linear" presStyleCnt="0">
        <dgm:presLayoutVars>
          <dgm:animLvl val="lvl"/>
          <dgm:resizeHandles val="exact"/>
        </dgm:presLayoutVars>
      </dgm:prSet>
      <dgm:spPr/>
    </dgm:pt>
    <dgm:pt modelId="{94DF58AF-4B5A-40D5-876B-C773221F443C}" type="pres">
      <dgm:prSet presAssocID="{A101FA42-0C28-44AC-8614-BCD10EA95182}" presName="parentText" presStyleLbl="node1" presStyleIdx="0" presStyleCnt="1" custScaleY="60044" custLinFactNeighborY="9499">
        <dgm:presLayoutVars>
          <dgm:chMax val="0"/>
          <dgm:bulletEnabled val="1"/>
        </dgm:presLayoutVars>
      </dgm:prSet>
      <dgm:spPr/>
    </dgm:pt>
  </dgm:ptLst>
  <dgm:cxnLst>
    <dgm:cxn modelId="{3583BF19-DB75-44AD-A9E8-ABF5BE2F95EB}" type="presOf" srcId="{935442EA-3D11-4D44-8E73-F6D5E0819A38}" destId="{1582B9EB-B4CE-4A6A-916D-2795B4AC0216}" srcOrd="0" destOrd="0" presId="urn:microsoft.com/office/officeart/2005/8/layout/vList2"/>
    <dgm:cxn modelId="{F4F5262D-7F4C-492A-9885-91530C6CE254}" type="presOf" srcId="{A101FA42-0C28-44AC-8614-BCD10EA95182}" destId="{94DF58AF-4B5A-40D5-876B-C773221F443C}" srcOrd="0" destOrd="0" presId="urn:microsoft.com/office/officeart/2005/8/layout/vList2"/>
    <dgm:cxn modelId="{6B6826E0-451C-41AA-A7B5-E9D2019FE3A9}" srcId="{935442EA-3D11-4D44-8E73-F6D5E0819A38}" destId="{A101FA42-0C28-44AC-8614-BCD10EA95182}" srcOrd="0" destOrd="0" parTransId="{14676A68-57E3-475B-BC3C-39D366346645}" sibTransId="{B36A5CC8-CB01-4968-98FA-7A48EC0D37AE}"/>
    <dgm:cxn modelId="{12752157-EC82-4C99-86D1-E72A548D6E4E}" type="presParOf" srcId="{1582B9EB-B4CE-4A6A-916D-2795B4AC0216}" destId="{94DF58AF-4B5A-40D5-876B-C773221F443C}"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164329"/>
          <a:ext cx="10020299" cy="239557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Describing Design Patterns, Design Patterns in Smalltalk MVC, The Catalogue of Design Patterns, Organizing The Cato log, How Design Patterns solve, Design Problems, How to Select a Design pattern, How to Use a Design Pattern. Principle of least knowledge.</a:t>
          </a:r>
        </a:p>
        <a:p>
          <a:pPr marL="0" lvl="0" indent="0" algn="l" defTabSz="1200150">
            <a:lnSpc>
              <a:spcPct val="90000"/>
            </a:lnSpc>
            <a:spcBef>
              <a:spcPct val="0"/>
            </a:spcBef>
            <a:spcAft>
              <a:spcPct val="35000"/>
            </a:spcAft>
            <a:buNone/>
          </a:pPr>
          <a:endParaRPr lang="en-IN" sz="2000" kern="1200" dirty="0"/>
        </a:p>
      </dsp:txBody>
      <dsp:txXfrm>
        <a:off x="116942" y="281271"/>
        <a:ext cx="9786415" cy="21616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B7FBA-CAF3-4274-AEB4-00729BD1494C}">
      <dsp:nvSpPr>
        <dsp:cNvPr id="0" name=""/>
        <dsp:cNvSpPr/>
      </dsp:nvSpPr>
      <dsp:spPr>
        <a:xfrm>
          <a:off x="0" y="259"/>
          <a:ext cx="10165080" cy="11844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Create a catalogue entry for a simple design pattern whose purpose and application is understood.</a:t>
          </a:r>
          <a:endParaRPr lang="en-IN" sz="2800" kern="1200" dirty="0"/>
        </a:p>
      </dsp:txBody>
      <dsp:txXfrm>
        <a:off x="57821" y="58080"/>
        <a:ext cx="10049438" cy="10688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43766"/>
          <a:ext cx="9601200" cy="598264"/>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At the end of course, the student  will be able to</a:t>
          </a:r>
          <a:r>
            <a:rPr lang="en-US" sz="2800" kern="1200" dirty="0"/>
            <a:t>:</a:t>
          </a:r>
          <a:endParaRPr lang="en-IN" sz="2800" kern="1200" dirty="0"/>
        </a:p>
      </dsp:txBody>
      <dsp:txXfrm>
        <a:off x="29205" y="72971"/>
        <a:ext cx="9542790" cy="5398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35"/>
          <a:ext cx="9601200" cy="671580"/>
        </a:xfrm>
        <a:prstGeom prst="roundRect">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solidFill>
                <a:schemeClr val="tx1"/>
              </a:solidFill>
            </a:rPr>
            <a:t>CO1 : Construct a design consisting of collection of modules.</a:t>
          </a:r>
          <a:endParaRPr lang="en-IN" sz="2800" kern="1200" dirty="0">
            <a:solidFill>
              <a:schemeClr val="tx1"/>
            </a:solidFill>
          </a:endParaRPr>
        </a:p>
      </dsp:txBody>
      <dsp:txXfrm>
        <a:off x="32784" y="32919"/>
        <a:ext cx="9535632" cy="6060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24120"/>
          <a:ext cx="9601200" cy="62361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CO2 : Exploit well known design pattern such as Factory, visitor etc.</a:t>
          </a:r>
          <a:endParaRPr lang="en-IN" sz="2600" kern="1200" dirty="0"/>
        </a:p>
      </dsp:txBody>
      <dsp:txXfrm>
        <a:off x="30442" y="54562"/>
        <a:ext cx="9540316"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23995"/>
          <a:ext cx="9601200" cy="62361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t>CO3 : Distinguish between different categories of design patterns.</a:t>
          </a:r>
          <a:endParaRPr lang="en-IN" sz="2600" kern="1200" dirty="0"/>
        </a:p>
      </dsp:txBody>
      <dsp:txXfrm>
        <a:off x="30442" y="54437"/>
        <a:ext cx="9540316"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36113"/>
          <a:ext cx="9601201" cy="59962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CO4 : Ability to common design pattern for incremental development.</a:t>
          </a:r>
          <a:endParaRPr lang="en-IN" sz="2500" kern="1200" dirty="0"/>
        </a:p>
      </dsp:txBody>
      <dsp:txXfrm>
        <a:off x="29271" y="65384"/>
        <a:ext cx="9542659" cy="5410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191967"/>
          <a:ext cx="9601200" cy="1217286"/>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dirty="0"/>
            <a:t>CO5 : Identify appropriate design pattern for a given problem and design the software using pattern oriented architecture.</a:t>
          </a:r>
          <a:endParaRPr lang="en-IN" sz="2500" kern="1200" dirty="0"/>
        </a:p>
      </dsp:txBody>
      <dsp:txXfrm>
        <a:off x="59423" y="251390"/>
        <a:ext cx="9482354" cy="10984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34"/>
          <a:ext cx="7620000" cy="68512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445" y="33779"/>
        <a:ext cx="7553110" cy="6182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PO1 : </a:t>
          </a:r>
          <a:r>
            <a:rPr lang="en-US" sz="2800" b="1" kern="1200" dirty="0"/>
            <a:t>Engineering Knowledge</a:t>
          </a:r>
          <a:endParaRPr lang="en-IN" sz="2800" kern="1200" dirty="0"/>
        </a:p>
      </dsp:txBody>
      <dsp:txXfrm>
        <a:off x="32784" y="32919"/>
        <a:ext cx="7554432" cy="60601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PO2 : Problem Analysis</a:t>
          </a:r>
          <a:endParaRPr lang="en-IN" sz="2800" kern="1200" dirty="0"/>
        </a:p>
      </dsp:txBody>
      <dsp:txXfrm>
        <a:off x="32784" y="32919"/>
        <a:ext cx="7554432"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EC5-5B01-4132-A331-9D4D3453D65C}">
      <dsp:nvSpPr>
        <dsp:cNvPr id="0" name=""/>
        <dsp:cNvSpPr/>
      </dsp:nvSpPr>
      <dsp:spPr>
        <a:xfrm>
          <a:off x="0" y="0"/>
          <a:ext cx="9982200" cy="16731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t>A Case Study: Designing a Document Editor </a:t>
          </a:r>
        </a:p>
        <a:p>
          <a:pPr marL="0" lvl="0" indent="0" algn="l" defTabSz="1200150">
            <a:lnSpc>
              <a:spcPct val="90000"/>
            </a:lnSpc>
            <a:spcBef>
              <a:spcPct val="0"/>
            </a:spcBef>
            <a:spcAft>
              <a:spcPct val="35000"/>
            </a:spcAft>
            <a:buNone/>
          </a:pPr>
          <a:r>
            <a:rPr lang="en-US" sz="2700" b="0" kern="1200" dirty="0"/>
            <a:t>Creational Patterns: Abstract Factory, Builder , Factory Method, Prototype , Singleton Pattern, </a:t>
          </a:r>
        </a:p>
      </dsp:txBody>
      <dsp:txXfrm>
        <a:off x="81674" y="81674"/>
        <a:ext cx="9818852" cy="1509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PO3 : </a:t>
          </a:r>
          <a:r>
            <a:rPr lang="en-US" sz="2800" b="1" kern="1200" dirty="0"/>
            <a:t>Design/Development of solutions</a:t>
          </a:r>
          <a:endParaRPr lang="en-IN" sz="2800" kern="1200" dirty="0"/>
        </a:p>
      </dsp:txBody>
      <dsp:txXfrm>
        <a:off x="32784" y="32919"/>
        <a:ext cx="7554432" cy="6060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2128"/>
          <a:ext cx="7619999" cy="64759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PO4 : Conduct Investigations of complex problems</a:t>
          </a:r>
          <a:endParaRPr lang="en-IN" sz="2700" kern="1200" dirty="0"/>
        </a:p>
      </dsp:txBody>
      <dsp:txXfrm>
        <a:off x="31613" y="43741"/>
        <a:ext cx="7556773" cy="5843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70"/>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PO5 : </a:t>
          </a:r>
          <a:r>
            <a:rPr lang="en-US" sz="2800" b="1" kern="1200" dirty="0"/>
            <a:t>Modern tool usage</a:t>
          </a:r>
          <a:endParaRPr lang="en-IN" sz="2800" kern="1200" dirty="0"/>
        </a:p>
      </dsp:txBody>
      <dsp:txXfrm>
        <a:off x="32784" y="33054"/>
        <a:ext cx="7554432" cy="6060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656"/>
          <a:ext cx="7620000" cy="67119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PO6 : The engineer and society</a:t>
          </a:r>
          <a:endParaRPr lang="en-IN" sz="2800" kern="1200" dirty="0"/>
        </a:p>
      </dsp:txBody>
      <dsp:txXfrm>
        <a:off x="32765" y="33421"/>
        <a:ext cx="7554470" cy="6056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334"/>
          <a:ext cx="7620000" cy="68512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33445" y="33779"/>
        <a:ext cx="7553110" cy="61823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mj-lt"/>
            </a:rPr>
            <a:t>PO7 : </a:t>
          </a:r>
          <a:r>
            <a:rPr lang="en-US" sz="2800" b="1" kern="1200" dirty="0">
              <a:latin typeface="+mj-lt"/>
              <a:ea typeface="Calibri" panose="020F0502020204030204" pitchFamily="34" charset="0"/>
            </a:rPr>
            <a:t>Environment and sustainability</a:t>
          </a:r>
          <a:endParaRPr lang="en-IN" sz="2800" kern="1200" dirty="0"/>
        </a:p>
      </dsp:txBody>
      <dsp:txXfrm>
        <a:off x="32784" y="32919"/>
        <a:ext cx="7554432" cy="60601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mj-lt"/>
              <a:ea typeface="Times New Roman" panose="02020603050405020304" pitchFamily="18" charset="0"/>
              <a:cs typeface="Times New Roman" panose="02020603050405020304" pitchFamily="18" charset="0"/>
            </a:rPr>
            <a:t>PO8 : Ethics</a:t>
          </a:r>
          <a:endParaRPr lang="en-IN" sz="2800" kern="1200" dirty="0"/>
        </a:p>
      </dsp:txBody>
      <dsp:txXfrm>
        <a:off x="32784" y="32919"/>
        <a:ext cx="7554432" cy="6060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35"/>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mj-lt"/>
              <a:ea typeface="Times New Roman" panose="02020603050405020304" pitchFamily="18" charset="0"/>
              <a:cs typeface="Times New Roman" panose="02020603050405020304" pitchFamily="18" charset="0"/>
            </a:rPr>
            <a:t>PO9 : Individual and teamwork</a:t>
          </a:r>
          <a:endParaRPr lang="en-IN" sz="2800" kern="1200" dirty="0"/>
        </a:p>
      </dsp:txBody>
      <dsp:txXfrm>
        <a:off x="32784" y="32919"/>
        <a:ext cx="7554432" cy="60601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35"/>
          <a:ext cx="7619999"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mj-lt"/>
            </a:rPr>
            <a:t>PO10 : </a:t>
          </a:r>
          <a:r>
            <a:rPr lang="en-US" sz="2800" b="1" kern="1200" dirty="0">
              <a:latin typeface="+mj-lt"/>
              <a:ea typeface="Times New Roman" panose="02020603050405020304" pitchFamily="18" charset="0"/>
              <a:cs typeface="Times New Roman" panose="02020603050405020304" pitchFamily="18" charset="0"/>
            </a:rPr>
            <a:t>Communication</a:t>
          </a:r>
          <a:endParaRPr lang="en-IN" sz="2800" kern="1200" dirty="0"/>
        </a:p>
      </dsp:txBody>
      <dsp:txXfrm>
        <a:off x="32784" y="32919"/>
        <a:ext cx="7554431" cy="60601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70"/>
          <a:ext cx="76200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mj-lt"/>
              <a:ea typeface="Times New Roman" panose="02020603050405020304" pitchFamily="18" charset="0"/>
              <a:cs typeface="Times New Roman" panose="02020603050405020304" pitchFamily="18" charset="0"/>
            </a:rPr>
            <a:t>PO11 : Project management and finance</a:t>
          </a:r>
          <a:endParaRPr lang="en-IN" sz="2800" kern="1200" dirty="0"/>
        </a:p>
      </dsp:txBody>
      <dsp:txXfrm>
        <a:off x="32784" y="33054"/>
        <a:ext cx="7554432" cy="606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488431"/>
          <a:ext cx="9982200" cy="129285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baseline="0" dirty="0"/>
            <a:t>Structural Pattern Part-I, Adapter, Bridge, Composite.</a:t>
          </a:r>
        </a:p>
        <a:p>
          <a:pPr marL="0" lvl="0" indent="0" algn="l" defTabSz="1244600">
            <a:lnSpc>
              <a:spcPct val="90000"/>
            </a:lnSpc>
            <a:spcBef>
              <a:spcPct val="0"/>
            </a:spcBef>
            <a:spcAft>
              <a:spcPct val="35000"/>
            </a:spcAft>
            <a:buNone/>
          </a:pPr>
          <a:r>
            <a:rPr lang="en-US" sz="2800" b="0" kern="1200" baseline="0" dirty="0"/>
            <a:t>Structural Pattern Part-II, Decorator, Facade, Flyweight, Proxy.</a:t>
          </a:r>
          <a:endParaRPr lang="en-IN" sz="2800" b="0" kern="1200" dirty="0"/>
        </a:p>
      </dsp:txBody>
      <dsp:txXfrm>
        <a:off x="63112" y="551543"/>
        <a:ext cx="9855976" cy="116662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7620000" cy="67119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mj-lt"/>
              <a:ea typeface="Times New Roman" panose="02020603050405020304" pitchFamily="18" charset="0"/>
              <a:cs typeface="Times New Roman" panose="02020603050405020304" pitchFamily="18" charset="0"/>
            </a:rPr>
            <a:t>PO12 : Life-long learning</a:t>
          </a:r>
          <a:endParaRPr lang="en-IN" sz="2800" kern="1200" dirty="0"/>
        </a:p>
      </dsp:txBody>
      <dsp:txXfrm>
        <a:off x="32765" y="32765"/>
        <a:ext cx="7554470" cy="605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18B38-BDBB-470A-815C-35A2A46B78E0}">
      <dsp:nvSpPr>
        <dsp:cNvPr id="0" name=""/>
        <dsp:cNvSpPr/>
      </dsp:nvSpPr>
      <dsp:spPr>
        <a:xfrm>
          <a:off x="0" y="0"/>
          <a:ext cx="10287000" cy="21319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Behavioral Patterns Part: I, Chain of Responsibility, Command, Interpreter, Iterator Pattern.</a:t>
          </a:r>
        </a:p>
        <a:p>
          <a:pPr marL="0" lvl="0" indent="0" algn="l" defTabSz="1333500">
            <a:lnSpc>
              <a:spcPct val="90000"/>
            </a:lnSpc>
            <a:spcBef>
              <a:spcPct val="0"/>
            </a:spcBef>
            <a:spcAft>
              <a:spcPct val="35000"/>
            </a:spcAft>
            <a:buNone/>
          </a:pPr>
          <a:r>
            <a:rPr lang="en-US" sz="3000" b="0" kern="1200" dirty="0"/>
            <a:t>Behavioral Patterns Part: II, Mediator, Memento, Observer, Patterns.</a:t>
          </a:r>
          <a:endParaRPr lang="en-IN" sz="3000" b="0" kern="1200" dirty="0"/>
        </a:p>
      </dsp:txBody>
      <dsp:txXfrm>
        <a:off x="104074" y="104074"/>
        <a:ext cx="10078852" cy="19238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1126"/>
          <a:ext cx="9982200"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Behavioral Patterns Part: III, State, Strategy, Template Method, Visitor, What to Expect from Design Patterns.</a:t>
          </a:r>
          <a:endParaRPr lang="en-IN" sz="2800" kern="1200" dirty="0"/>
        </a:p>
      </dsp:txBody>
      <dsp:txXfrm>
        <a:off x="59399" y="690525"/>
        <a:ext cx="9863402"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8F1C8-632D-4593-8386-DC1BDD77A6F3}">
      <dsp:nvSpPr>
        <dsp:cNvPr id="0" name=""/>
        <dsp:cNvSpPr/>
      </dsp:nvSpPr>
      <dsp:spPr>
        <a:xfrm>
          <a:off x="0" y="176"/>
          <a:ext cx="6172199" cy="522866"/>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 this semester, the students will </a:t>
          </a:r>
          <a:endParaRPr lang="en-IN" sz="2800" kern="1200" dirty="0"/>
        </a:p>
      </dsp:txBody>
      <dsp:txXfrm>
        <a:off x="25524" y="25700"/>
        <a:ext cx="6121151" cy="4718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7BA34-FA84-45EB-89F5-AA12E2797A41}">
      <dsp:nvSpPr>
        <dsp:cNvPr id="0" name=""/>
        <dsp:cNvSpPr/>
      </dsp:nvSpPr>
      <dsp:spPr>
        <a:xfrm>
          <a:off x="0" y="594"/>
          <a:ext cx="10134600" cy="88145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Study how to </a:t>
          </a:r>
          <a:r>
            <a:rPr lang="en-US" sz="2400" b="0" i="0" kern="1200" dirty="0"/>
            <a:t>shows relationships and interactions between classes or objects.</a:t>
          </a:r>
          <a:r>
            <a:rPr lang="en-US" sz="2800" kern="1200" dirty="0"/>
            <a:t>.</a:t>
          </a:r>
          <a:endParaRPr lang="en-IN" sz="2800" kern="1200" dirty="0"/>
        </a:p>
      </dsp:txBody>
      <dsp:txXfrm>
        <a:off x="43029" y="43623"/>
        <a:ext cx="10048542" cy="7954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ADADF-1651-46C2-846B-A7F79BFA24CF}">
      <dsp:nvSpPr>
        <dsp:cNvPr id="0" name=""/>
        <dsp:cNvSpPr/>
      </dsp:nvSpPr>
      <dsp:spPr>
        <a:xfrm>
          <a:off x="0" y="328"/>
          <a:ext cx="10134600" cy="953778"/>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Study to </a:t>
          </a:r>
          <a:r>
            <a:rPr lang="en-US" sz="2400" b="0" i="0" kern="1200" dirty="0"/>
            <a:t>speed up the development process by providing well-tested, proven development/design paradigms. </a:t>
          </a:r>
          <a:endParaRPr lang="en-IN" sz="2400" kern="1200" dirty="0"/>
        </a:p>
      </dsp:txBody>
      <dsp:txXfrm>
        <a:off x="46560" y="46888"/>
        <a:ext cx="10041480" cy="8606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F58AF-4B5A-40D5-876B-C773221F443C}">
      <dsp:nvSpPr>
        <dsp:cNvPr id="0" name=""/>
        <dsp:cNvSpPr/>
      </dsp:nvSpPr>
      <dsp:spPr>
        <a:xfrm>
          <a:off x="0" y="513513"/>
          <a:ext cx="10165080" cy="73061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Select a specific design pattern for the solution of a given design problem.</a:t>
          </a:r>
          <a:endParaRPr lang="en-IN" sz="2400" kern="1200" dirty="0"/>
        </a:p>
      </dsp:txBody>
      <dsp:txXfrm>
        <a:off x="35666" y="549179"/>
        <a:ext cx="10093748" cy="6592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9/11/2023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9/11/2023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402763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193216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97</a:t>
            </a:fld>
            <a:endParaRPr lang="en-US"/>
          </a:p>
        </p:txBody>
      </p:sp>
    </p:spTree>
    <p:extLst>
      <p:ext uri="{BB962C8B-B14F-4D97-AF65-F5344CB8AC3E}">
        <p14:creationId xmlns:p14="http://schemas.microsoft.com/office/powerpoint/2010/main" val="427745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98</a:t>
            </a:fld>
            <a:endParaRPr lang="en-US"/>
          </a:p>
        </p:txBody>
      </p:sp>
    </p:spTree>
    <p:extLst>
      <p:ext uri="{BB962C8B-B14F-4D97-AF65-F5344CB8AC3E}">
        <p14:creationId xmlns:p14="http://schemas.microsoft.com/office/powerpoint/2010/main" val="191803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99</a:t>
            </a:fld>
            <a:endParaRPr lang="en-US"/>
          </a:p>
        </p:txBody>
      </p:sp>
    </p:spTree>
    <p:extLst>
      <p:ext uri="{BB962C8B-B14F-4D97-AF65-F5344CB8AC3E}">
        <p14:creationId xmlns:p14="http://schemas.microsoft.com/office/powerpoint/2010/main" val="409637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100</a:t>
            </a:fld>
            <a:endParaRPr lang="en-US"/>
          </a:p>
        </p:txBody>
      </p:sp>
    </p:spTree>
    <p:extLst>
      <p:ext uri="{BB962C8B-B14F-4D97-AF65-F5344CB8AC3E}">
        <p14:creationId xmlns:p14="http://schemas.microsoft.com/office/powerpoint/2010/main" val="4287951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101</a:t>
            </a:fld>
            <a:endParaRPr lang="en-US"/>
          </a:p>
        </p:txBody>
      </p:sp>
    </p:spTree>
    <p:extLst>
      <p:ext uri="{BB962C8B-B14F-4D97-AF65-F5344CB8AC3E}">
        <p14:creationId xmlns:p14="http://schemas.microsoft.com/office/powerpoint/2010/main" val="3628788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102</a:t>
            </a:fld>
            <a:endParaRPr lang="en-US"/>
          </a:p>
        </p:txBody>
      </p:sp>
    </p:spTree>
    <p:extLst>
      <p:ext uri="{BB962C8B-B14F-4D97-AF65-F5344CB8AC3E}">
        <p14:creationId xmlns:p14="http://schemas.microsoft.com/office/powerpoint/2010/main" val="551620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103</a:t>
            </a:fld>
            <a:endParaRPr lang="en-US"/>
          </a:p>
        </p:txBody>
      </p:sp>
    </p:spTree>
    <p:extLst>
      <p:ext uri="{BB962C8B-B14F-4D97-AF65-F5344CB8AC3E}">
        <p14:creationId xmlns:p14="http://schemas.microsoft.com/office/powerpoint/2010/main" val="319093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a:t>
            </a:fld>
            <a:endParaRPr lang="en-US" dirty="0"/>
          </a:p>
        </p:txBody>
      </p:sp>
    </p:spTree>
    <p:extLst>
      <p:ext uri="{BB962C8B-B14F-4D97-AF65-F5344CB8AC3E}">
        <p14:creationId xmlns:p14="http://schemas.microsoft.com/office/powerpoint/2010/main" val="4646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a:t>
            </a:fld>
            <a:endParaRPr lang="en-US" dirty="0"/>
          </a:p>
        </p:txBody>
      </p:sp>
    </p:spTree>
    <p:extLst>
      <p:ext uri="{BB962C8B-B14F-4D97-AF65-F5344CB8AC3E}">
        <p14:creationId xmlns:p14="http://schemas.microsoft.com/office/powerpoint/2010/main" val="1043892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59259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2817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309145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26</a:t>
            </a:fld>
            <a:endParaRPr lang="en-US" dirty="0"/>
          </a:p>
        </p:txBody>
      </p:sp>
    </p:spTree>
    <p:extLst>
      <p:ext uri="{BB962C8B-B14F-4D97-AF65-F5344CB8AC3E}">
        <p14:creationId xmlns:p14="http://schemas.microsoft.com/office/powerpoint/2010/main" val="421170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44630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95</a:t>
            </a:fld>
            <a:endParaRPr lang="en-US"/>
          </a:p>
        </p:txBody>
      </p:sp>
    </p:spTree>
    <p:extLst>
      <p:ext uri="{BB962C8B-B14F-4D97-AF65-F5344CB8AC3E}">
        <p14:creationId xmlns:p14="http://schemas.microsoft.com/office/powerpoint/2010/main" val="21411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AD70C9-1DB2-42BC-A1E5-008AFA0103AC}" type="datetime1">
              <a:rPr lang="en-US" smtClean="0"/>
              <a:t>9/11/2023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BE992-3CD4-4610-BDA5-333C0F5EF749}" type="datetime1">
              <a:rPr lang="en-US" smtClean="0"/>
              <a:t>9/11/2023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84D4A-38C6-4438-B68A-30EA51A004A9}" type="datetime1">
              <a:rPr lang="en-US" smtClean="0"/>
              <a:t>9/11/2023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E0AD0C-B806-4F79-9B21-906728A6555E}" type="datetime1">
              <a:rPr lang="en-US" smtClean="0"/>
              <a:t>9/11/2023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3B665E-EE12-4ABF-8D67-AC048CC7264B}" type="datetime1">
              <a:rPr lang="en-US" smtClean="0"/>
              <a:t>9/11/2023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2218C-ACEE-4839-8D82-DEE197D50BE0}" type="datetime1">
              <a:rPr lang="en-US" smtClean="0"/>
              <a:t>9/11/2023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1C3133-4872-42DA-B1CE-D8AAB1C51761}" type="datetime1">
              <a:rPr lang="en-US" smtClean="0"/>
              <a:t>9/11/2023</a:t>
            </a:fld>
            <a:endParaRPr lang="en-US"/>
          </a:p>
        </p:txBody>
      </p:sp>
      <p:sp>
        <p:nvSpPr>
          <p:cNvPr id="8" name="Footer Placeholder 7"/>
          <p:cNvSpPr>
            <a:spLocks noGrp="1"/>
          </p:cNvSpPr>
          <p:nvPr>
            <p:ph type="ftr" sz="quarter" idx="11"/>
          </p:nvPr>
        </p:nvSpPr>
        <p:spPr/>
        <p:txBody>
          <a:bodyPr/>
          <a:lstStyle/>
          <a:p>
            <a:r>
              <a:rPr lang="en-US" dirty="0"/>
              <a:t>Ibrar Ahmed       Web Technology           Unit 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A0B33B-461E-4877-A3F3-9D9687790942}" type="datetime1">
              <a:rPr lang="en-US" smtClean="0"/>
              <a:t>9/11/2023</a:t>
            </a:fld>
            <a:endParaRPr lang="en-US"/>
          </a:p>
        </p:txBody>
      </p:sp>
      <p:sp>
        <p:nvSpPr>
          <p:cNvPr id="4" name="Footer Placeholder 3"/>
          <p:cNvSpPr>
            <a:spLocks noGrp="1"/>
          </p:cNvSpPr>
          <p:nvPr>
            <p:ph type="ftr" sz="quarter" idx="11"/>
          </p:nvPr>
        </p:nvSpPr>
        <p:spPr/>
        <p:txBody>
          <a:bodyPr/>
          <a:lstStyle/>
          <a:p>
            <a:r>
              <a:rPr lang="en-US" dirty="0"/>
              <a:t>Ibrar Ahmed       Web Technology           Unit 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E03B7-EFB4-46D6-A08B-EC0AF7FBF82A}" type="datetime1">
              <a:rPr lang="en-US" smtClean="0"/>
              <a:t>9/11/2023</a:t>
            </a:fld>
            <a:endParaRPr lang="en-US"/>
          </a:p>
        </p:txBody>
      </p:sp>
      <p:sp>
        <p:nvSpPr>
          <p:cNvPr id="3" name="Footer Placeholder 2"/>
          <p:cNvSpPr>
            <a:spLocks noGrp="1"/>
          </p:cNvSpPr>
          <p:nvPr>
            <p:ph type="ftr" sz="quarter" idx="11"/>
          </p:nvPr>
        </p:nvSpPr>
        <p:spPr/>
        <p:txBody>
          <a:bodyPr/>
          <a:lstStyle/>
          <a:p>
            <a:r>
              <a:rPr lang="en-US" dirty="0"/>
              <a:t>Ibrar Ahmed       Web Technology           Unit 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02ECBC-58AA-412F-A8B0-550B95CB5713}" type="datetime1">
              <a:rPr lang="en-US" smtClean="0"/>
              <a:t>9/11/2023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E88589-834A-4EBB-B988-750F98A574A4}" type="datetime1">
              <a:rPr lang="en-US" smtClean="0"/>
              <a:t>9/11/2023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73150-66E3-46CA-8AD8-205FBAF58F0F}" type="datetime1">
              <a:rPr lang="en-US" smtClean="0"/>
              <a:t>9/11/2023</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Ibrar Ahmed       Web Technology           Unit I</a:t>
            </a: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9833" y="13570"/>
            <a:ext cx="1401117" cy="7484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26" Type="http://schemas.microsoft.com/office/2007/relationships/diagramDrawing" Target="../diagrams/drawing10.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5" Type="http://schemas.openxmlformats.org/officeDocument/2006/relationships/diagramColors" Target="../diagrams/colors10.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24" Type="http://schemas.openxmlformats.org/officeDocument/2006/relationships/diagramQuickStyle" Target="../diagrams/quickStyle10.xml"/><Relationship Id="rId5" Type="http://schemas.openxmlformats.org/officeDocument/2006/relationships/diagramColors" Target="../diagrams/colors6.xml"/><Relationship Id="rId15" Type="http://schemas.openxmlformats.org/officeDocument/2006/relationships/diagramColors" Target="../diagrams/colors8.xml"/><Relationship Id="rId23" Type="http://schemas.openxmlformats.org/officeDocument/2006/relationships/diagramLayout" Target="../diagrams/layout10.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diagramData" Target="../diagrams/data10.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18" Type="http://schemas.openxmlformats.org/officeDocument/2006/relationships/diagramLayout" Target="../diagrams/layout14.xml"/><Relationship Id="rId26" Type="http://schemas.microsoft.com/office/2007/relationships/diagramDrawing" Target="../diagrams/drawing15.xml"/><Relationship Id="rId3" Type="http://schemas.openxmlformats.org/officeDocument/2006/relationships/diagramLayout" Target="../diagrams/layout11.xml"/><Relationship Id="rId21" Type="http://schemas.microsoft.com/office/2007/relationships/diagramDrawing" Target="../diagrams/drawing14.xml"/><Relationship Id="rId7" Type="http://schemas.openxmlformats.org/officeDocument/2006/relationships/diagramData" Target="../diagrams/data12.xml"/><Relationship Id="rId12" Type="http://schemas.openxmlformats.org/officeDocument/2006/relationships/diagramData" Target="../diagrams/data13.xml"/><Relationship Id="rId17" Type="http://schemas.openxmlformats.org/officeDocument/2006/relationships/diagramData" Target="../diagrams/data14.xml"/><Relationship Id="rId25" Type="http://schemas.openxmlformats.org/officeDocument/2006/relationships/diagramColors" Target="../diagrams/colors15.xml"/><Relationship Id="rId2" Type="http://schemas.openxmlformats.org/officeDocument/2006/relationships/diagramData" Target="../diagrams/data11.xml"/><Relationship Id="rId16" Type="http://schemas.microsoft.com/office/2007/relationships/diagramDrawing" Target="../diagrams/drawing13.xml"/><Relationship Id="rId20" Type="http://schemas.openxmlformats.org/officeDocument/2006/relationships/diagramColors" Target="../diagrams/colors14.xml"/><Relationship Id="rId29" Type="http://schemas.openxmlformats.org/officeDocument/2006/relationships/diagramQuickStyle" Target="../diagrams/quickStyle16.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24" Type="http://schemas.openxmlformats.org/officeDocument/2006/relationships/diagramQuickStyle" Target="../diagrams/quickStyle15.xml"/><Relationship Id="rId5" Type="http://schemas.openxmlformats.org/officeDocument/2006/relationships/diagramColors" Target="../diagrams/colors11.xml"/><Relationship Id="rId15" Type="http://schemas.openxmlformats.org/officeDocument/2006/relationships/diagramColors" Target="../diagrams/colors13.xml"/><Relationship Id="rId23" Type="http://schemas.openxmlformats.org/officeDocument/2006/relationships/diagramLayout" Target="../diagrams/layout15.xml"/><Relationship Id="rId28" Type="http://schemas.openxmlformats.org/officeDocument/2006/relationships/diagramLayout" Target="../diagrams/layout16.xml"/><Relationship Id="rId10" Type="http://schemas.openxmlformats.org/officeDocument/2006/relationships/diagramColors" Target="../diagrams/colors12.xml"/><Relationship Id="rId19" Type="http://schemas.openxmlformats.org/officeDocument/2006/relationships/diagramQuickStyle" Target="../diagrams/quickStyle14.xml"/><Relationship Id="rId31" Type="http://schemas.microsoft.com/office/2007/relationships/diagramDrawing" Target="../diagrams/drawing16.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 Id="rId22" Type="http://schemas.openxmlformats.org/officeDocument/2006/relationships/diagramData" Target="../diagrams/data15.xml"/><Relationship Id="rId27" Type="http://schemas.openxmlformats.org/officeDocument/2006/relationships/diagramData" Target="../diagrams/data16.xml"/><Relationship Id="rId30" Type="http://schemas.openxmlformats.org/officeDocument/2006/relationships/diagramColors" Target="../diagrams/colors16.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diagramLayout" Target="../diagrams/layout19.xml"/><Relationship Id="rId18" Type="http://schemas.openxmlformats.org/officeDocument/2006/relationships/diagramLayout" Target="../diagrams/layout20.xml"/><Relationship Id="rId26" Type="http://schemas.microsoft.com/office/2007/relationships/diagramDrawing" Target="../diagrams/drawing21.xml"/><Relationship Id="rId3" Type="http://schemas.openxmlformats.org/officeDocument/2006/relationships/diagramLayout" Target="../diagrams/layout17.xml"/><Relationship Id="rId21" Type="http://schemas.microsoft.com/office/2007/relationships/diagramDrawing" Target="../diagrams/drawing20.xml"/><Relationship Id="rId34" Type="http://schemas.openxmlformats.org/officeDocument/2006/relationships/diagramQuickStyle" Target="../diagrams/quickStyle23.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5" Type="http://schemas.openxmlformats.org/officeDocument/2006/relationships/diagramColors" Target="../diagrams/colors21.xml"/><Relationship Id="rId33" Type="http://schemas.openxmlformats.org/officeDocument/2006/relationships/diagramLayout" Target="../diagrams/layout23.xml"/><Relationship Id="rId2" Type="http://schemas.openxmlformats.org/officeDocument/2006/relationships/diagramData" Target="../diagrams/data17.xml"/><Relationship Id="rId16" Type="http://schemas.microsoft.com/office/2007/relationships/diagramDrawing" Target="../diagrams/drawing19.xml"/><Relationship Id="rId20" Type="http://schemas.openxmlformats.org/officeDocument/2006/relationships/diagramColors" Target="../diagrams/colors20.xml"/><Relationship Id="rId29" Type="http://schemas.openxmlformats.org/officeDocument/2006/relationships/diagramQuickStyle" Target="../diagrams/quickStyle22.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24" Type="http://schemas.openxmlformats.org/officeDocument/2006/relationships/diagramQuickStyle" Target="../diagrams/quickStyle21.xml"/><Relationship Id="rId32" Type="http://schemas.openxmlformats.org/officeDocument/2006/relationships/diagramData" Target="../diagrams/data23.xml"/><Relationship Id="rId5" Type="http://schemas.openxmlformats.org/officeDocument/2006/relationships/diagramColors" Target="../diagrams/colors17.xml"/><Relationship Id="rId15" Type="http://schemas.openxmlformats.org/officeDocument/2006/relationships/diagramColors" Target="../diagrams/colors19.xml"/><Relationship Id="rId23" Type="http://schemas.openxmlformats.org/officeDocument/2006/relationships/diagramLayout" Target="../diagrams/layout21.xml"/><Relationship Id="rId28" Type="http://schemas.openxmlformats.org/officeDocument/2006/relationships/diagramLayout" Target="../diagrams/layout22.xml"/><Relationship Id="rId36" Type="http://schemas.microsoft.com/office/2007/relationships/diagramDrawing" Target="../diagrams/drawing23.xml"/><Relationship Id="rId10" Type="http://schemas.openxmlformats.org/officeDocument/2006/relationships/diagramColors" Target="../diagrams/colors18.xml"/><Relationship Id="rId19" Type="http://schemas.openxmlformats.org/officeDocument/2006/relationships/diagramQuickStyle" Target="../diagrams/quickStyle20.xml"/><Relationship Id="rId31" Type="http://schemas.microsoft.com/office/2007/relationships/diagramDrawing" Target="../diagrams/drawing22.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diagramQuickStyle" Target="../diagrams/quickStyle19.xml"/><Relationship Id="rId22" Type="http://schemas.openxmlformats.org/officeDocument/2006/relationships/diagramData" Target="../diagrams/data21.xml"/><Relationship Id="rId27" Type="http://schemas.openxmlformats.org/officeDocument/2006/relationships/diagramData" Target="../diagrams/data22.xml"/><Relationship Id="rId30" Type="http://schemas.openxmlformats.org/officeDocument/2006/relationships/diagramColors" Target="../diagrams/colors22.xml"/><Relationship Id="rId35" Type="http://schemas.openxmlformats.org/officeDocument/2006/relationships/diagramColors" Target="../diagrams/colors23.xml"/><Relationship Id="rId8" Type="http://schemas.openxmlformats.org/officeDocument/2006/relationships/diagramLayout" Target="../diagrams/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26.xml"/><Relationship Id="rId18" Type="http://schemas.openxmlformats.org/officeDocument/2006/relationships/diagramLayout" Target="../diagrams/layout27.xml"/><Relationship Id="rId26" Type="http://schemas.microsoft.com/office/2007/relationships/diagramDrawing" Target="../diagrams/drawing28.xml"/><Relationship Id="rId3" Type="http://schemas.openxmlformats.org/officeDocument/2006/relationships/diagramLayout" Target="../diagrams/layout24.xml"/><Relationship Id="rId21" Type="http://schemas.microsoft.com/office/2007/relationships/diagramDrawing" Target="../diagrams/drawing27.xml"/><Relationship Id="rId34" Type="http://schemas.openxmlformats.org/officeDocument/2006/relationships/diagramQuickStyle" Target="../diagrams/quickStyle30.xml"/><Relationship Id="rId7" Type="http://schemas.openxmlformats.org/officeDocument/2006/relationships/diagramData" Target="../diagrams/data25.xml"/><Relationship Id="rId12" Type="http://schemas.openxmlformats.org/officeDocument/2006/relationships/diagramData" Target="../diagrams/data26.xml"/><Relationship Id="rId17" Type="http://schemas.openxmlformats.org/officeDocument/2006/relationships/diagramData" Target="../diagrams/data27.xml"/><Relationship Id="rId25" Type="http://schemas.openxmlformats.org/officeDocument/2006/relationships/diagramColors" Target="../diagrams/colors28.xml"/><Relationship Id="rId33" Type="http://schemas.openxmlformats.org/officeDocument/2006/relationships/diagramLayout" Target="../diagrams/layout30.xml"/><Relationship Id="rId2" Type="http://schemas.openxmlformats.org/officeDocument/2006/relationships/diagramData" Target="../diagrams/data24.xml"/><Relationship Id="rId16" Type="http://schemas.microsoft.com/office/2007/relationships/diagramDrawing" Target="../diagrams/drawing26.xml"/><Relationship Id="rId20" Type="http://schemas.openxmlformats.org/officeDocument/2006/relationships/diagramColors" Target="../diagrams/colors27.xml"/><Relationship Id="rId29" Type="http://schemas.openxmlformats.org/officeDocument/2006/relationships/diagramQuickStyle" Target="../diagrams/quickStyle29.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24" Type="http://schemas.openxmlformats.org/officeDocument/2006/relationships/diagramQuickStyle" Target="../diagrams/quickStyle28.xml"/><Relationship Id="rId32" Type="http://schemas.openxmlformats.org/officeDocument/2006/relationships/diagramData" Target="../diagrams/data30.xml"/><Relationship Id="rId5" Type="http://schemas.openxmlformats.org/officeDocument/2006/relationships/diagramColors" Target="../diagrams/colors24.xml"/><Relationship Id="rId15" Type="http://schemas.openxmlformats.org/officeDocument/2006/relationships/diagramColors" Target="../diagrams/colors26.xml"/><Relationship Id="rId23" Type="http://schemas.openxmlformats.org/officeDocument/2006/relationships/diagramLayout" Target="../diagrams/layout28.xml"/><Relationship Id="rId28" Type="http://schemas.openxmlformats.org/officeDocument/2006/relationships/diagramLayout" Target="../diagrams/layout29.xml"/><Relationship Id="rId36" Type="http://schemas.microsoft.com/office/2007/relationships/diagramDrawing" Target="../diagrams/drawing30.xml"/><Relationship Id="rId10" Type="http://schemas.openxmlformats.org/officeDocument/2006/relationships/diagramColors" Target="../diagrams/colors25.xml"/><Relationship Id="rId19" Type="http://schemas.openxmlformats.org/officeDocument/2006/relationships/diagramQuickStyle" Target="../diagrams/quickStyle27.xml"/><Relationship Id="rId31" Type="http://schemas.microsoft.com/office/2007/relationships/diagramDrawing" Target="../diagrams/drawing29.xml"/><Relationship Id="rId4" Type="http://schemas.openxmlformats.org/officeDocument/2006/relationships/diagramQuickStyle" Target="../diagrams/quickStyle24.xml"/><Relationship Id="rId9" Type="http://schemas.openxmlformats.org/officeDocument/2006/relationships/diagramQuickStyle" Target="../diagrams/quickStyle25.xml"/><Relationship Id="rId14" Type="http://schemas.openxmlformats.org/officeDocument/2006/relationships/diagramQuickStyle" Target="../diagrams/quickStyle26.xml"/><Relationship Id="rId22" Type="http://schemas.openxmlformats.org/officeDocument/2006/relationships/diagramData" Target="../diagrams/data28.xml"/><Relationship Id="rId27" Type="http://schemas.openxmlformats.org/officeDocument/2006/relationships/diagramData" Target="../diagrams/data29.xml"/><Relationship Id="rId30" Type="http://schemas.openxmlformats.org/officeDocument/2006/relationships/diagramColors" Target="../diagrams/colors29.xml"/><Relationship Id="rId35" Type="http://schemas.openxmlformats.org/officeDocument/2006/relationships/diagramColors" Target="../diagrams/colors30.xml"/><Relationship Id="rId8" Type="http://schemas.openxmlformats.org/officeDocument/2006/relationships/diagramLayout" Target="../diagrams/layout2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7"/>
            <a:ext cx="105918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3200" dirty="0"/>
              <a:t>Noida Institute of Engineering and Technology, Greater Noida</a:t>
            </a:r>
          </a:p>
        </p:txBody>
      </p:sp>
      <p:sp>
        <p:nvSpPr>
          <p:cNvPr id="3" name="Subtitle 2"/>
          <p:cNvSpPr>
            <a:spLocks noGrp="1"/>
          </p:cNvSpPr>
          <p:nvPr>
            <p:ph type="subTitle" idx="1"/>
          </p:nvPr>
        </p:nvSpPr>
        <p:spPr>
          <a:xfrm>
            <a:off x="2971800" y="914400"/>
            <a:ext cx="6400800" cy="1752600"/>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600" dirty="0">
                <a:solidFill>
                  <a:schemeClr val="tx1"/>
                </a:solidFill>
              </a:rPr>
              <a:t>Design Pattern</a:t>
            </a:r>
          </a:p>
        </p:txBody>
      </p:sp>
      <p:sp>
        <p:nvSpPr>
          <p:cNvPr id="6" name="Subtitle 2"/>
          <p:cNvSpPr txBox="1">
            <a:spLocks/>
          </p:cNvSpPr>
          <p:nvPr/>
        </p:nvSpPr>
        <p:spPr>
          <a:xfrm>
            <a:off x="8382000" y="40386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endParaRPr lang="en-US" sz="2400" dirty="0">
              <a:solidFill>
                <a:schemeClr val="tx1"/>
              </a:solidFill>
            </a:endParaRPr>
          </a:p>
          <a:p>
            <a:pPr algn="ctr">
              <a:spcBef>
                <a:spcPct val="20000"/>
              </a:spcBef>
              <a:defRPr/>
            </a:pPr>
            <a:r>
              <a:rPr lang="en-US" sz="2400" dirty="0">
                <a:solidFill>
                  <a:schemeClr val="tx1"/>
                </a:solidFill>
              </a:rPr>
              <a:t>Ibrar Ahmed </a:t>
            </a:r>
          </a:p>
          <a:p>
            <a:pPr algn="ctr">
              <a:spcBef>
                <a:spcPct val="20000"/>
              </a:spcBef>
              <a:defRPr/>
            </a:pPr>
            <a:r>
              <a:rPr lang="en-US" sz="2400" dirty="0">
                <a:solidFill>
                  <a:schemeClr val="tx1"/>
                </a:solidFill>
              </a:rPr>
              <a:t>(Asst. Professor)</a:t>
            </a:r>
          </a:p>
          <a:p>
            <a:pPr algn="ctr">
              <a:spcBef>
                <a:spcPct val="20000"/>
              </a:spcBef>
              <a:defRPr/>
            </a:pPr>
            <a:r>
              <a:rPr lang="en-US" sz="2400" dirty="0">
                <a:solidFill>
                  <a:schemeClr val="tx1"/>
                </a:solidFill>
              </a:rPr>
              <a:t>CSE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417320" y="5897568"/>
            <a:ext cx="533400" cy="533400"/>
          </a:xfrm>
          <a:prstGeom prst="rect">
            <a:avLst/>
          </a:prstGeom>
          <a:noFill/>
        </p:spPr>
      </p:pic>
      <p:sp>
        <p:nvSpPr>
          <p:cNvPr id="9" name="Date Placeholder 8"/>
          <p:cNvSpPr>
            <a:spLocks noGrp="1"/>
          </p:cNvSpPr>
          <p:nvPr>
            <p:ph type="dt" sz="half" idx="10"/>
          </p:nvPr>
        </p:nvSpPr>
        <p:spPr>
          <a:xfrm>
            <a:off x="1482634" y="6430968"/>
            <a:ext cx="2133600" cy="365125"/>
          </a:xfrm>
        </p:spPr>
        <p:txBody>
          <a:bodyPr/>
          <a:lstStyle/>
          <a:p>
            <a:fld id="{10D60B72-C70D-4406-A408-01B4CA184425}" type="datetime1">
              <a:rPr lang="en-US" smtClean="0"/>
              <a:t>9/11/2023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8839200" y="2590800"/>
            <a:ext cx="1524000" cy="1524000"/>
          </a:xfrm>
          <a:prstGeom prst="rect">
            <a:avLst/>
          </a:prstGeom>
          <a:noFill/>
        </p:spPr>
      </p:pic>
      <p:sp>
        <p:nvSpPr>
          <p:cNvPr id="12" name="Subtitle 2"/>
          <p:cNvSpPr txBox="1">
            <a:spLocks/>
          </p:cNvSpPr>
          <p:nvPr/>
        </p:nvSpPr>
        <p:spPr>
          <a:xfrm>
            <a:off x="1447800" y="2918861"/>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rPr>
              <a:t>Unit: II</a:t>
            </a:r>
          </a:p>
        </p:txBody>
      </p:sp>
      <p:sp>
        <p:nvSpPr>
          <p:cNvPr id="13" name="Footer Placeholder 12"/>
          <p:cNvSpPr>
            <a:spLocks noGrp="1"/>
          </p:cNvSpPr>
          <p:nvPr>
            <p:ph type="ftr" sz="quarter" idx="11"/>
          </p:nvPr>
        </p:nvSpPr>
        <p:spPr>
          <a:xfrm>
            <a:off x="4876800" y="6390291"/>
            <a:ext cx="6324600" cy="365125"/>
          </a:xfrm>
        </p:spPr>
        <p:txBody>
          <a:bodyPr/>
          <a:lstStyle/>
          <a:p>
            <a:r>
              <a:rPr lang="en-US" dirty="0"/>
              <a:t>Ibrar Ahmed                                            Design Pattern                                    Unit II</a:t>
            </a:r>
          </a:p>
        </p:txBody>
      </p:sp>
      <p:sp>
        <p:nvSpPr>
          <p:cNvPr id="14" name="Subtitle 2"/>
          <p:cNvSpPr txBox="1">
            <a:spLocks/>
          </p:cNvSpPr>
          <p:nvPr/>
        </p:nvSpPr>
        <p:spPr>
          <a:xfrm>
            <a:off x="14478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r>
              <a:rPr lang="en-US" sz="2400" dirty="0">
                <a:solidFill>
                  <a:schemeClr val="tx1"/>
                </a:solidFill>
              </a:rPr>
              <a:t> </a:t>
            </a:r>
            <a:r>
              <a:rPr lang="en-US" sz="2400" b="1" dirty="0"/>
              <a:t>Creational Design Pattern</a:t>
            </a:r>
            <a:endParaRPr lang="en-US" sz="2300" b="1" dirty="0">
              <a:solidFill>
                <a:schemeClr val="tx1"/>
              </a:solidFill>
            </a:endParaRPr>
          </a:p>
        </p:txBody>
      </p:sp>
      <p:sp>
        <p:nvSpPr>
          <p:cNvPr id="15" name="Subtitle 2"/>
          <p:cNvSpPr txBox="1">
            <a:spLocks/>
          </p:cNvSpPr>
          <p:nvPr/>
        </p:nvSpPr>
        <p:spPr>
          <a:xfrm>
            <a:off x="14478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Course Details</a:t>
            </a:r>
            <a:br>
              <a:rPr lang="en-US" sz="2000" dirty="0">
                <a:solidFill>
                  <a:schemeClr val="tx1"/>
                </a:solidFill>
              </a:rPr>
            </a:br>
            <a:r>
              <a:rPr lang="en-US" sz="2000" dirty="0">
                <a:solidFill>
                  <a:schemeClr val="tx1"/>
                </a:solidFill>
              </a:rPr>
              <a:t>(B. Tech. 5</a:t>
            </a:r>
            <a:r>
              <a:rPr lang="en-US" sz="2000" baseline="30000" dirty="0">
                <a:solidFill>
                  <a:schemeClr val="tx1"/>
                </a:solidFill>
              </a:rPr>
              <a:t>th</a:t>
            </a:r>
            <a:r>
              <a:rPr lang="en-US" sz="2000" dirty="0">
                <a:solidFill>
                  <a:schemeClr val="tx1"/>
                </a:solidFill>
              </a:rPr>
              <a:t> Sem)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Course Objective</a:t>
            </a:r>
          </a:p>
        </p:txBody>
      </p:sp>
      <p:graphicFrame>
        <p:nvGraphicFramePr>
          <p:cNvPr id="18" name="Diagram 17">
            <a:extLst>
              <a:ext uri="{FF2B5EF4-FFF2-40B4-BE49-F238E27FC236}">
                <a16:creationId xmlns:a16="http://schemas.microsoft.com/office/drawing/2014/main" id="{9543BB0E-4B34-41A6-8377-ED0BEFF27559}"/>
              </a:ext>
            </a:extLst>
          </p:cNvPr>
          <p:cNvGraphicFramePr/>
          <p:nvPr>
            <p:extLst>
              <p:ext uri="{D42A27DB-BD31-4B8C-83A1-F6EECF244321}">
                <p14:modId xmlns:p14="http://schemas.microsoft.com/office/powerpoint/2010/main" val="590954112"/>
              </p:ext>
            </p:extLst>
          </p:nvPr>
        </p:nvGraphicFramePr>
        <p:xfrm>
          <a:off x="1447800" y="990600"/>
          <a:ext cx="6172200" cy="523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DE6980AE-8C03-45D0-8DE7-A5C1FF65544F}"/>
              </a:ext>
            </a:extLst>
          </p:cNvPr>
          <p:cNvGraphicFramePr/>
          <p:nvPr>
            <p:extLst>
              <p:ext uri="{D42A27DB-BD31-4B8C-83A1-F6EECF244321}">
                <p14:modId xmlns:p14="http://schemas.microsoft.com/office/powerpoint/2010/main" val="615880007"/>
              </p:ext>
            </p:extLst>
          </p:nvPr>
        </p:nvGraphicFramePr>
        <p:xfrm>
          <a:off x="1452154" y="1621771"/>
          <a:ext cx="10134600" cy="8826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1" name="Diagram 20">
            <a:extLst>
              <a:ext uri="{FF2B5EF4-FFF2-40B4-BE49-F238E27FC236}">
                <a16:creationId xmlns:a16="http://schemas.microsoft.com/office/drawing/2014/main" id="{9B70875F-83EC-41AC-90E2-352EB6BEB0EE}"/>
              </a:ext>
            </a:extLst>
          </p:cNvPr>
          <p:cNvGraphicFramePr/>
          <p:nvPr>
            <p:extLst>
              <p:ext uri="{D42A27DB-BD31-4B8C-83A1-F6EECF244321}">
                <p14:modId xmlns:p14="http://schemas.microsoft.com/office/powerpoint/2010/main" val="3418981199"/>
              </p:ext>
            </p:extLst>
          </p:nvPr>
        </p:nvGraphicFramePr>
        <p:xfrm>
          <a:off x="1447800" y="2667000"/>
          <a:ext cx="10134600" cy="95410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4" name="Diagram 23">
            <a:extLst>
              <a:ext uri="{FF2B5EF4-FFF2-40B4-BE49-F238E27FC236}">
                <a16:creationId xmlns:a16="http://schemas.microsoft.com/office/drawing/2014/main" id="{48C4ED4A-4AA9-4E26-97D5-1E626AAFF23D}"/>
              </a:ext>
            </a:extLst>
          </p:cNvPr>
          <p:cNvGraphicFramePr/>
          <p:nvPr>
            <p:extLst>
              <p:ext uri="{D42A27DB-BD31-4B8C-83A1-F6EECF244321}">
                <p14:modId xmlns:p14="http://schemas.microsoft.com/office/powerpoint/2010/main" val="251887353"/>
              </p:ext>
            </p:extLst>
          </p:nvPr>
        </p:nvGraphicFramePr>
        <p:xfrm>
          <a:off x="1417320" y="3287731"/>
          <a:ext cx="10165080" cy="15264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72B28E27-B03F-4901-8614-B7F4E6B51B27}"/>
              </a:ext>
            </a:extLst>
          </p:cNvPr>
          <p:cNvGraphicFramePr/>
          <p:nvPr>
            <p:extLst>
              <p:ext uri="{D42A27DB-BD31-4B8C-83A1-F6EECF244321}">
                <p14:modId xmlns:p14="http://schemas.microsoft.com/office/powerpoint/2010/main" val="2698212155"/>
              </p:ext>
            </p:extLst>
          </p:nvPr>
        </p:nvGraphicFramePr>
        <p:xfrm>
          <a:off x="1417320" y="4690132"/>
          <a:ext cx="10165080" cy="118498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1"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4341724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5</a:t>
            </a:r>
          </a:p>
          <a:p>
            <a:pPr marL="0" indent="0">
              <a:buNone/>
            </a:pPr>
            <a:r>
              <a:rPr lang="en-US" sz="2800" u="sng" dirty="0">
                <a:solidFill>
                  <a:schemeClr val="accent6">
                    <a:lumMod val="50000"/>
                  </a:schemeClr>
                </a:solidFill>
              </a:rPr>
              <a:t>Create a Factory generator/producer class to get factories by passing an information such as Shape</a:t>
            </a:r>
          </a:p>
          <a:p>
            <a:pPr marL="0" indent="0">
              <a:buNone/>
            </a:pPr>
            <a:r>
              <a:rPr lang="en-US" sz="2800" u="sng" dirty="0">
                <a:solidFill>
                  <a:schemeClr val="accent6">
                    <a:lumMod val="50000"/>
                  </a:schemeClr>
                </a:solidFill>
              </a:rPr>
              <a:t>(FactoryProducer.java)</a:t>
            </a: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4657878" y="2286000"/>
            <a:ext cx="7355596" cy="3750614"/>
          </a:xfrm>
          <a:prstGeom prst="rect">
            <a:avLst/>
          </a:prstGeom>
          <a:ln w="12700">
            <a:solidFill>
              <a:schemeClr val="tx1"/>
            </a:solidFill>
          </a:ln>
        </p:spPr>
      </p:pic>
    </p:spTree>
    <p:extLst>
      <p:ext uri="{BB962C8B-B14F-4D97-AF65-F5344CB8AC3E}">
        <p14:creationId xmlns:p14="http://schemas.microsoft.com/office/powerpoint/2010/main" val="40726237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6</a:t>
            </a:r>
          </a:p>
          <a:p>
            <a:pPr marL="0" indent="0">
              <a:buNone/>
            </a:pPr>
            <a:r>
              <a:rPr lang="en-US" sz="2800" u="sng" dirty="0">
                <a:solidFill>
                  <a:schemeClr val="accent6">
                    <a:lumMod val="50000"/>
                  </a:schemeClr>
                </a:solidFill>
              </a:rPr>
              <a:t>Use the </a:t>
            </a:r>
            <a:r>
              <a:rPr lang="en-US" sz="2800" u="sng" dirty="0" err="1">
                <a:solidFill>
                  <a:schemeClr val="accent6">
                    <a:lumMod val="50000"/>
                  </a:schemeClr>
                </a:solidFill>
              </a:rPr>
              <a:t>FactoryProducer</a:t>
            </a:r>
            <a:r>
              <a:rPr lang="en-US" sz="2800" u="sng" dirty="0">
                <a:solidFill>
                  <a:schemeClr val="accent6">
                    <a:lumMod val="50000"/>
                  </a:schemeClr>
                </a:solidFill>
              </a:rPr>
              <a:t> to get AbstractFactory in order to get factories of concrete classes by passing an information such as type.</a:t>
            </a:r>
          </a:p>
          <a:p>
            <a:pPr marL="0" indent="0">
              <a:buNone/>
            </a:pPr>
            <a:r>
              <a:rPr lang="en-US" sz="2800" u="sng" dirty="0">
                <a:solidFill>
                  <a:schemeClr val="accent6">
                    <a:lumMod val="50000"/>
                  </a:schemeClr>
                </a:solidFill>
              </a:rPr>
              <a:t>(AbstractFactoryPatternDemo.java)</a:t>
            </a: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3" name="Picture 2"/>
          <p:cNvPicPr>
            <a:picLocks noChangeAspect="1"/>
          </p:cNvPicPr>
          <p:nvPr/>
        </p:nvPicPr>
        <p:blipFill>
          <a:blip r:embed="rId3"/>
          <a:stretch>
            <a:fillRect/>
          </a:stretch>
        </p:blipFill>
        <p:spPr>
          <a:xfrm>
            <a:off x="1596545" y="2979948"/>
            <a:ext cx="10218110" cy="3095855"/>
          </a:xfrm>
          <a:prstGeom prst="rect">
            <a:avLst/>
          </a:prstGeom>
          <a:ln w="12700">
            <a:solidFill>
              <a:schemeClr val="tx1"/>
            </a:solidFill>
          </a:ln>
        </p:spPr>
      </p:pic>
    </p:spTree>
    <p:extLst>
      <p:ext uri="{BB962C8B-B14F-4D97-AF65-F5344CB8AC3E}">
        <p14:creationId xmlns:p14="http://schemas.microsoft.com/office/powerpoint/2010/main" val="2913918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dirty="0">
                <a:solidFill>
                  <a:schemeClr val="accent6">
                    <a:lumMod val="50000"/>
                  </a:schemeClr>
                </a:solidFill>
              </a:rPr>
              <a:t>Cont……</a:t>
            </a:r>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2949729" y="1060122"/>
            <a:ext cx="7740342" cy="4969814"/>
          </a:xfrm>
          <a:prstGeom prst="rect">
            <a:avLst/>
          </a:prstGeom>
          <a:ln w="12700">
            <a:solidFill>
              <a:schemeClr val="tx1"/>
            </a:solidFill>
          </a:ln>
        </p:spPr>
      </p:pic>
    </p:spTree>
    <p:extLst>
      <p:ext uri="{BB962C8B-B14F-4D97-AF65-F5344CB8AC3E}">
        <p14:creationId xmlns:p14="http://schemas.microsoft.com/office/powerpoint/2010/main" val="26109099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7</a:t>
            </a:r>
          </a:p>
          <a:p>
            <a:pPr marL="0" indent="0">
              <a:buNone/>
            </a:pPr>
            <a:endParaRPr lang="en-US" sz="2800" u="sng" dirty="0">
              <a:solidFill>
                <a:schemeClr val="accent6">
                  <a:lumMod val="50000"/>
                </a:schemeClr>
              </a:solidFill>
            </a:endParaRPr>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2096759" y="1600200"/>
            <a:ext cx="9448630" cy="4243522"/>
          </a:xfrm>
          <a:prstGeom prst="rect">
            <a:avLst/>
          </a:prstGeom>
          <a:ln w="19050">
            <a:solidFill>
              <a:schemeClr val="tx1"/>
            </a:solidFill>
          </a:ln>
        </p:spPr>
      </p:pic>
    </p:spTree>
    <p:extLst>
      <p:ext uri="{BB962C8B-B14F-4D97-AF65-F5344CB8AC3E}">
        <p14:creationId xmlns:p14="http://schemas.microsoft.com/office/powerpoint/2010/main" val="24124371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29718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Creational Patterns (Builder Design Pattern)</a:t>
            </a:r>
          </a:p>
          <a:p>
            <a:pPr marL="0" indent="0" algn="just">
              <a:buNone/>
            </a:pPr>
            <a:endParaRPr lang="en-US" sz="2800" dirty="0"/>
          </a:p>
          <a:p>
            <a:pPr marL="0" indent="0" algn="just">
              <a:buNone/>
            </a:pPr>
            <a:r>
              <a:rPr lang="en-US" sz="2800" dirty="0"/>
              <a:t>In this topic, the students will learn what are Creational  Patterns that help in real world problem and what are Builder Design Pattern and how construct a complex object from simple objects using step-by-step approach.</a:t>
            </a:r>
          </a:p>
          <a:p>
            <a:pPr marL="0" indent="0" algn="just">
              <a:buNone/>
            </a:pPr>
            <a:endParaRPr lang="en-US" sz="2800" dirty="0"/>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488230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762000" y="985427"/>
            <a:ext cx="112776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Builder Design Pattern</a:t>
            </a:r>
            <a:r>
              <a:rPr lang="en-US" sz="2800" b="1" u="sng" dirty="0">
                <a:latin typeface="+mj-lt"/>
              </a:rPr>
              <a:t>:-</a:t>
            </a:r>
          </a:p>
          <a:p>
            <a:pPr marL="457200" indent="-457200" algn="just">
              <a:buFont typeface="Wingdings" panose="05000000000000000000" pitchFamily="2" charset="2"/>
              <a:buChar char="Ø"/>
            </a:pPr>
            <a:r>
              <a:rPr lang="en-US" sz="2800" dirty="0">
                <a:latin typeface="+mj-lt"/>
              </a:rPr>
              <a:t>Builder Pattern says that "construct a complex object from simple objects using step-by-step approach“.</a:t>
            </a:r>
          </a:p>
          <a:p>
            <a:pPr marL="457200" indent="-457200" algn="just">
              <a:buFont typeface="Wingdings" panose="05000000000000000000" pitchFamily="2" charset="2"/>
              <a:buChar char="Ø"/>
            </a:pPr>
            <a:r>
              <a:rPr lang="en-US" sz="2800" dirty="0">
                <a:latin typeface="+mj-lt"/>
              </a:rPr>
              <a:t>It is mostly used when object can't be created in single step like in the</a:t>
            </a:r>
          </a:p>
          <a:p>
            <a:pPr algn="just"/>
            <a:r>
              <a:rPr lang="en-US" sz="2800" dirty="0">
                <a:latin typeface="+mj-lt"/>
              </a:rPr>
              <a:t>     de-serialization of a complex object.</a:t>
            </a:r>
          </a:p>
          <a:p>
            <a:pPr algn="just"/>
            <a:endParaRPr lang="en-US" sz="2800" dirty="0">
              <a:latin typeface="+mj-lt"/>
            </a:endParaRPr>
          </a:p>
          <a:p>
            <a:pPr algn="just"/>
            <a:r>
              <a:rPr lang="en-US" sz="2800" b="1" u="sng" dirty="0">
                <a:latin typeface="+mj-lt"/>
              </a:rPr>
              <a:t>Advantage of Builder Design Pattern:-</a:t>
            </a:r>
          </a:p>
          <a:p>
            <a:pPr algn="just"/>
            <a:r>
              <a:rPr lang="en-US" sz="2800" dirty="0">
                <a:latin typeface="+mj-lt"/>
              </a:rPr>
              <a:t>The main advantages of Builder Pattern are as follows:</a:t>
            </a:r>
          </a:p>
          <a:p>
            <a:pPr marL="457200" indent="-457200" algn="just">
              <a:buFont typeface="Wingdings" panose="05000000000000000000" pitchFamily="2" charset="2"/>
              <a:buChar char="Ø"/>
            </a:pPr>
            <a:r>
              <a:rPr lang="en-US" sz="2800" dirty="0">
                <a:latin typeface="+mj-lt"/>
              </a:rPr>
              <a:t>It provides clear separation between the construction and representation of an object.</a:t>
            </a:r>
          </a:p>
          <a:p>
            <a:pPr marL="457200" indent="-457200" algn="just">
              <a:buFont typeface="Wingdings" panose="05000000000000000000" pitchFamily="2" charset="2"/>
              <a:buChar char="Ø"/>
            </a:pPr>
            <a:r>
              <a:rPr lang="en-US" sz="2800" dirty="0">
                <a:latin typeface="+mj-lt"/>
              </a:rPr>
              <a:t>It provides better control over construction process.</a:t>
            </a:r>
          </a:p>
          <a:p>
            <a:pPr marL="457200" indent="-457200" algn="just">
              <a:buFont typeface="Wingdings" panose="05000000000000000000" pitchFamily="2" charset="2"/>
              <a:buChar char="Ø"/>
            </a:pPr>
            <a:r>
              <a:rPr lang="en-US" sz="2800" dirty="0">
                <a:latin typeface="+mj-lt"/>
              </a:rPr>
              <a:t>It supports to change the internal representation of objects.</a:t>
            </a:r>
          </a:p>
        </p:txBody>
      </p:sp>
    </p:spTree>
    <p:extLst>
      <p:ext uri="{BB962C8B-B14F-4D97-AF65-F5344CB8AC3E}">
        <p14:creationId xmlns:p14="http://schemas.microsoft.com/office/powerpoint/2010/main" val="437544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Builder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32000" y="820783"/>
            <a:ext cx="8303464" cy="5718136"/>
          </a:xfrm>
          <a:prstGeom prst="rect">
            <a:avLst/>
          </a:prstGeom>
          <a:ln w="19050">
            <a:solidFill>
              <a:schemeClr val="tx1"/>
            </a:solidFill>
          </a:ln>
        </p:spPr>
      </p:pic>
    </p:spTree>
    <p:extLst>
      <p:ext uri="{BB962C8B-B14F-4D97-AF65-F5344CB8AC3E}">
        <p14:creationId xmlns:p14="http://schemas.microsoft.com/office/powerpoint/2010/main" val="2539121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812172"/>
            <a:ext cx="11658600" cy="5909310"/>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700" dirty="0">
                <a:latin typeface="+mj-lt"/>
              </a:rPr>
              <a:t>We have considered a business case of fast-food restaurant where a typical meal could be a burger and a cold drink. Burger could be either a Veg Burger or Chicken Burger and will be packed by a wrapper. Cold drink could be either a coke or Pepsi and will be packed in a bottle.</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dirty="0">
                <a:latin typeface="+mj-lt"/>
              </a:rPr>
              <a:t>We are going to create an Item interface representing food items such as burgers and cold drinks and concrete classes implementing the Item interface and a Packing interface representing packaging of food items and concrete classes implementing the Packing interface as burger would be packed in wrapper and cold drink would be packed as bottle.</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dirty="0">
                <a:latin typeface="+mj-lt"/>
              </a:rPr>
              <a:t>We then create a Meal class having </a:t>
            </a:r>
            <a:r>
              <a:rPr lang="en-US" sz="2700" dirty="0" err="1">
                <a:latin typeface="+mj-lt"/>
              </a:rPr>
              <a:t>ArrayList</a:t>
            </a:r>
            <a:r>
              <a:rPr lang="en-US" sz="2700" dirty="0">
                <a:latin typeface="+mj-lt"/>
              </a:rPr>
              <a:t> of Item and a </a:t>
            </a:r>
            <a:r>
              <a:rPr lang="en-US" sz="2700" dirty="0" err="1">
                <a:latin typeface="+mj-lt"/>
              </a:rPr>
              <a:t>MealBuilder</a:t>
            </a:r>
            <a:r>
              <a:rPr lang="en-US" sz="2700" dirty="0">
                <a:latin typeface="+mj-lt"/>
              </a:rPr>
              <a:t> to build different types of Meal objects by combining Item. </a:t>
            </a:r>
            <a:r>
              <a:rPr lang="en-US" sz="2700" dirty="0" err="1">
                <a:latin typeface="+mj-lt"/>
              </a:rPr>
              <a:t>BuilderPatternDemo</a:t>
            </a:r>
            <a:r>
              <a:rPr lang="en-US" sz="2700" dirty="0">
                <a:latin typeface="+mj-lt"/>
              </a:rPr>
              <a:t>, our demo class will use </a:t>
            </a:r>
            <a:r>
              <a:rPr lang="en-US" sz="2700" dirty="0" err="1">
                <a:latin typeface="+mj-lt"/>
              </a:rPr>
              <a:t>MealBuilder</a:t>
            </a:r>
            <a:r>
              <a:rPr lang="en-US" sz="2700" dirty="0">
                <a:latin typeface="+mj-lt"/>
              </a:rPr>
              <a:t> to build a Meal.</a:t>
            </a:r>
          </a:p>
        </p:txBody>
      </p:sp>
    </p:spTree>
    <p:extLst>
      <p:ext uri="{BB962C8B-B14F-4D97-AF65-F5344CB8AC3E}">
        <p14:creationId xmlns:p14="http://schemas.microsoft.com/office/powerpoint/2010/main" val="10496416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971800" y="841892"/>
            <a:ext cx="6832600" cy="5879590"/>
          </a:xfrm>
          <a:prstGeom prst="rect">
            <a:avLst/>
          </a:prstGeom>
          <a:ln w="12700">
            <a:solidFill>
              <a:schemeClr val="tx1"/>
            </a:solidFill>
          </a:ln>
        </p:spPr>
      </p:pic>
    </p:spTree>
    <p:extLst>
      <p:ext uri="{BB962C8B-B14F-4D97-AF65-F5344CB8AC3E}">
        <p14:creationId xmlns:p14="http://schemas.microsoft.com/office/powerpoint/2010/main" val="35701390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00" y="846909"/>
            <a:ext cx="4997770" cy="5874573"/>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5974346" y="846909"/>
            <a:ext cx="5526508" cy="5807951"/>
          </a:xfrm>
          <a:prstGeom prst="rect">
            <a:avLst/>
          </a:prstGeom>
          <a:ln w="19050">
            <a:solidFill>
              <a:schemeClr val="tx1"/>
            </a:solidFill>
          </a:ln>
        </p:spPr>
      </p:pic>
    </p:spTree>
    <p:extLst>
      <p:ext uri="{BB962C8B-B14F-4D97-AF65-F5344CB8AC3E}">
        <p14:creationId xmlns:p14="http://schemas.microsoft.com/office/powerpoint/2010/main" val="126414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53E53-549D-44FC-A229-82E0EB70EA81}"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Course  Outcomes (COs)</a:t>
            </a:r>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628112404"/>
              </p:ext>
            </p:extLst>
          </p:nvPr>
        </p:nvGraphicFramePr>
        <p:xfrm>
          <a:off x="1447800" y="915993"/>
          <a:ext cx="9601200" cy="685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1974493893"/>
              </p:ext>
            </p:extLst>
          </p:nvPr>
        </p:nvGraphicFramePr>
        <p:xfrm>
          <a:off x="1447800" y="1676400"/>
          <a:ext cx="9601200" cy="6718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3253094169"/>
              </p:ext>
            </p:extLst>
          </p:nvPr>
        </p:nvGraphicFramePr>
        <p:xfrm>
          <a:off x="1447800" y="2485503"/>
          <a:ext cx="9601200" cy="6718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1597937318"/>
              </p:ext>
            </p:extLst>
          </p:nvPr>
        </p:nvGraphicFramePr>
        <p:xfrm>
          <a:off x="1447800" y="3255316"/>
          <a:ext cx="9601200" cy="67185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3458575934"/>
              </p:ext>
            </p:extLst>
          </p:nvPr>
        </p:nvGraphicFramePr>
        <p:xfrm>
          <a:off x="1447799" y="4043442"/>
          <a:ext cx="9601201" cy="67185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137346555"/>
              </p:ext>
            </p:extLst>
          </p:nvPr>
        </p:nvGraphicFramePr>
        <p:xfrm>
          <a:off x="1447800" y="4644732"/>
          <a:ext cx="9601200" cy="1537949"/>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43936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609600" y="710090"/>
            <a:ext cx="5105400" cy="6147910"/>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7010400" y="685806"/>
            <a:ext cx="4953000" cy="6172194"/>
          </a:xfrm>
          <a:prstGeom prst="rect">
            <a:avLst/>
          </a:prstGeom>
          <a:ln w="9525">
            <a:solidFill>
              <a:schemeClr val="tx1"/>
            </a:solidFill>
          </a:ln>
        </p:spPr>
      </p:pic>
    </p:spTree>
    <p:extLst>
      <p:ext uri="{BB962C8B-B14F-4D97-AF65-F5344CB8AC3E}">
        <p14:creationId xmlns:p14="http://schemas.microsoft.com/office/powerpoint/2010/main" val="36250541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37011" y="914400"/>
            <a:ext cx="6279686" cy="4420036"/>
          </a:xfrm>
          <a:prstGeom prst="rect">
            <a:avLst/>
          </a:prstGeom>
          <a:ln w="9525">
            <a:solidFill>
              <a:schemeClr val="tx1"/>
            </a:solidFill>
          </a:ln>
        </p:spPr>
      </p:pic>
      <p:pic>
        <p:nvPicPr>
          <p:cNvPr id="9" name="Picture 8"/>
          <p:cNvPicPr>
            <a:picLocks noChangeAspect="1"/>
          </p:cNvPicPr>
          <p:nvPr/>
        </p:nvPicPr>
        <p:blipFill>
          <a:blip r:embed="rId3"/>
          <a:stretch>
            <a:fillRect/>
          </a:stretch>
        </p:blipFill>
        <p:spPr>
          <a:xfrm>
            <a:off x="6419348" y="914400"/>
            <a:ext cx="5726932" cy="4420036"/>
          </a:xfrm>
          <a:prstGeom prst="rect">
            <a:avLst/>
          </a:prstGeom>
          <a:ln w="6350">
            <a:solidFill>
              <a:schemeClr val="tx1"/>
            </a:solidFill>
          </a:ln>
        </p:spPr>
      </p:pic>
    </p:spTree>
    <p:extLst>
      <p:ext uri="{BB962C8B-B14F-4D97-AF65-F5344CB8AC3E}">
        <p14:creationId xmlns:p14="http://schemas.microsoft.com/office/powerpoint/2010/main" val="2858499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76200" y="762000"/>
            <a:ext cx="7185116" cy="3518777"/>
          </a:xfrm>
          <a:prstGeom prst="rect">
            <a:avLst/>
          </a:prstGeom>
          <a:ln w="12700">
            <a:solidFill>
              <a:schemeClr val="tx1"/>
            </a:solidFill>
          </a:ln>
        </p:spPr>
      </p:pic>
      <p:pic>
        <p:nvPicPr>
          <p:cNvPr id="5" name="Picture 4"/>
          <p:cNvPicPr>
            <a:picLocks noChangeAspect="1"/>
          </p:cNvPicPr>
          <p:nvPr/>
        </p:nvPicPr>
        <p:blipFill>
          <a:blip r:embed="rId3"/>
          <a:stretch>
            <a:fillRect/>
          </a:stretch>
        </p:blipFill>
        <p:spPr>
          <a:xfrm>
            <a:off x="5342709" y="3437418"/>
            <a:ext cx="6239691" cy="2936325"/>
          </a:xfrm>
          <a:prstGeom prst="rect">
            <a:avLst/>
          </a:prstGeom>
          <a:ln w="6350">
            <a:solidFill>
              <a:schemeClr val="tx1"/>
            </a:solidFill>
          </a:ln>
        </p:spPr>
      </p:pic>
    </p:spTree>
    <p:extLst>
      <p:ext uri="{BB962C8B-B14F-4D97-AF65-F5344CB8AC3E}">
        <p14:creationId xmlns:p14="http://schemas.microsoft.com/office/powerpoint/2010/main" val="2728223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76200" y="877896"/>
            <a:ext cx="5181600" cy="1017815"/>
          </a:xfrm>
          <a:prstGeom prst="rect">
            <a:avLst/>
          </a:prstGeom>
          <a:ln w="6350">
            <a:solidFill>
              <a:schemeClr val="tx1"/>
            </a:solidFill>
          </a:ln>
        </p:spPr>
      </p:pic>
      <p:pic>
        <p:nvPicPr>
          <p:cNvPr id="10" name="Picture 9"/>
          <p:cNvPicPr>
            <a:picLocks noChangeAspect="1"/>
          </p:cNvPicPr>
          <p:nvPr/>
        </p:nvPicPr>
        <p:blipFill>
          <a:blip r:embed="rId3"/>
          <a:stretch>
            <a:fillRect/>
          </a:stretch>
        </p:blipFill>
        <p:spPr>
          <a:xfrm>
            <a:off x="4633539" y="1648414"/>
            <a:ext cx="7482261" cy="5169804"/>
          </a:xfrm>
          <a:prstGeom prst="rect">
            <a:avLst/>
          </a:prstGeom>
          <a:ln w="9525">
            <a:solidFill>
              <a:schemeClr val="tx1"/>
            </a:solidFill>
          </a:ln>
        </p:spPr>
      </p:pic>
    </p:spTree>
    <p:extLst>
      <p:ext uri="{BB962C8B-B14F-4D97-AF65-F5344CB8AC3E}">
        <p14:creationId xmlns:p14="http://schemas.microsoft.com/office/powerpoint/2010/main" val="33104519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Builder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990600"/>
            <a:ext cx="8305650" cy="5034180"/>
          </a:xfrm>
          <a:prstGeom prst="rect">
            <a:avLst/>
          </a:prstGeom>
          <a:ln w="12700">
            <a:solidFill>
              <a:schemeClr val="tx1"/>
            </a:solidFill>
          </a:ln>
        </p:spPr>
      </p:pic>
    </p:spTree>
    <p:extLst>
      <p:ext uri="{BB962C8B-B14F-4D97-AF65-F5344CB8AC3E}">
        <p14:creationId xmlns:p14="http://schemas.microsoft.com/office/powerpoint/2010/main" val="3151924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29718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Creational Patterns (Factory Design Pattern)</a:t>
            </a:r>
          </a:p>
          <a:p>
            <a:pPr marL="0" indent="0" algn="just">
              <a:buNone/>
            </a:pPr>
            <a:endParaRPr lang="en-US" sz="2800" dirty="0"/>
          </a:p>
          <a:p>
            <a:pPr marL="0" indent="0" algn="just">
              <a:buNone/>
            </a:pPr>
            <a:r>
              <a:rPr lang="en-US" sz="2800" dirty="0"/>
              <a:t>In this topic, the students will learn what are Creational  Patterns that help in real world problem and what are Factory Pattern and how to define an interface or abstract class for creating an object but let the subclasses decide which class to instantiate.</a:t>
            </a:r>
          </a:p>
          <a:p>
            <a:pPr marL="0" indent="0" algn="just">
              <a:buNone/>
            </a:pPr>
            <a:endParaRPr lang="en-US" sz="2800" dirty="0"/>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17782867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Factory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31371" y="781394"/>
            <a:ext cx="11277600" cy="5940088"/>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Factory Design Pattern</a:t>
            </a:r>
            <a:r>
              <a:rPr lang="en-US" sz="2800" b="1" u="sng" dirty="0">
                <a:latin typeface="+mj-lt"/>
              </a:rPr>
              <a:t>:-</a:t>
            </a:r>
          </a:p>
          <a:p>
            <a:pPr marL="457200" indent="-457200" algn="just">
              <a:buFont typeface="Wingdings" panose="05000000000000000000" pitchFamily="2" charset="2"/>
              <a:buChar char="Ø"/>
            </a:pPr>
            <a:r>
              <a:rPr lang="en-US" sz="2800" dirty="0">
                <a:latin typeface="+mj-lt"/>
              </a:rPr>
              <a:t>A Factory Pattern or Factory Method Pattern says that just define an interface or abstract class for creating an object but let the subclasses decide which class to instantiate. In other words, subclasses are responsible to create the instance of the class.</a:t>
            </a:r>
          </a:p>
          <a:p>
            <a:pPr marL="457200" indent="-457200" algn="just">
              <a:buFont typeface="Wingdings" panose="05000000000000000000" pitchFamily="2" charset="2"/>
              <a:buChar char="Ø"/>
            </a:pPr>
            <a:r>
              <a:rPr lang="en-US" sz="2800" dirty="0">
                <a:latin typeface="+mj-lt"/>
              </a:rPr>
              <a:t>The Factory Method Pattern is also known as Virtual Constructor.</a:t>
            </a:r>
          </a:p>
          <a:p>
            <a:pPr algn="just"/>
            <a:endParaRPr lang="en-US" sz="2800" dirty="0">
              <a:latin typeface="+mj-lt"/>
            </a:endParaRPr>
          </a:p>
          <a:p>
            <a:pPr algn="just"/>
            <a:r>
              <a:rPr lang="en-US" sz="2800" b="1" u="sng" dirty="0">
                <a:latin typeface="+mj-lt"/>
              </a:rPr>
              <a:t>Advantage of Factory Design Pattern:-</a:t>
            </a:r>
          </a:p>
          <a:p>
            <a:pPr marL="514350" indent="-514350" algn="just">
              <a:buFont typeface="Wingdings" panose="05000000000000000000" pitchFamily="2" charset="2"/>
              <a:buChar char="q"/>
            </a:pPr>
            <a:r>
              <a:rPr lang="en-US" sz="2600" dirty="0">
                <a:latin typeface="+mj-lt"/>
              </a:rPr>
              <a:t>Factory Method Pattern allows the sub-classes to choose the type of objects to create.</a:t>
            </a:r>
          </a:p>
          <a:p>
            <a:pPr marL="514350" indent="-514350" algn="just">
              <a:buFont typeface="Wingdings" panose="05000000000000000000" pitchFamily="2" charset="2"/>
              <a:buChar char="q"/>
            </a:pPr>
            <a:r>
              <a:rPr lang="en-US" sz="2600" dirty="0">
                <a:latin typeface="+mj-lt"/>
              </a:rPr>
              <a:t>It promotes the loose-coupling by eliminating the need to bind application-specific classes into the code. That means the code interacts solely with the resultant interface or abstract class, so that it will work with any classes that implement that interface or that extends that abstract class.</a:t>
            </a:r>
          </a:p>
        </p:txBody>
      </p:sp>
    </p:spTree>
    <p:extLst>
      <p:ext uri="{BB962C8B-B14F-4D97-AF65-F5344CB8AC3E}">
        <p14:creationId xmlns:p14="http://schemas.microsoft.com/office/powerpoint/2010/main" val="25175950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Factory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781394"/>
            <a:ext cx="11277600" cy="5940088"/>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Usage of Factory Design Pattern:-</a:t>
            </a:r>
          </a:p>
          <a:p>
            <a:pPr algn="just"/>
            <a:endParaRPr lang="en-US" sz="2800" b="1" u="sng" dirty="0"/>
          </a:p>
          <a:p>
            <a:pPr marL="457200" indent="-457200" algn="just">
              <a:buFont typeface="Arial" panose="020B0604020202020204" pitchFamily="34" charset="0"/>
              <a:buChar char="•"/>
            </a:pPr>
            <a:r>
              <a:rPr lang="en-US" sz="2800" dirty="0"/>
              <a:t>When a class doesn't know what sub-classes will be required to create.</a:t>
            </a:r>
          </a:p>
          <a:p>
            <a:pPr algn="just"/>
            <a:endParaRPr lang="en-US" sz="2800" dirty="0"/>
          </a:p>
          <a:p>
            <a:pPr marL="457200" indent="-457200" algn="just">
              <a:buFont typeface="Arial" panose="020B0604020202020204" pitchFamily="34" charset="0"/>
              <a:buChar char="•"/>
            </a:pPr>
            <a:r>
              <a:rPr lang="en-US" sz="2800" dirty="0"/>
              <a:t>When a class wants that its sub-classes specify the objects to be created.</a:t>
            </a:r>
          </a:p>
          <a:p>
            <a:pPr algn="just"/>
            <a:endParaRPr lang="en-US" sz="2800" dirty="0"/>
          </a:p>
          <a:p>
            <a:pPr marL="457200" indent="-457200" algn="just">
              <a:buFont typeface="Arial" panose="020B0604020202020204" pitchFamily="34" charset="0"/>
              <a:buChar char="•"/>
            </a:pPr>
            <a:r>
              <a:rPr lang="en-US" sz="2800" dirty="0"/>
              <a:t>When the parent classes choose the creation of objects to its sub-classes.</a:t>
            </a:r>
          </a:p>
          <a:p>
            <a:pPr algn="just"/>
            <a:endParaRPr lang="en-US" sz="2800" dirty="0"/>
          </a:p>
          <a:p>
            <a:pPr marL="457200" indent="-457200" algn="just">
              <a:buFont typeface="Arial" panose="020B0604020202020204" pitchFamily="34" charset="0"/>
              <a:buChar char="•"/>
            </a:pPr>
            <a:r>
              <a:rPr lang="en-US" sz="2600" dirty="0">
                <a:latin typeface="+mj-lt"/>
              </a:rPr>
              <a:t>Factory pattern is one of the most used design patterns in Java. This type of design pattern comes under creational pattern as this pattern provides one of the best ways to create an object.</a:t>
            </a:r>
          </a:p>
          <a:p>
            <a:pPr algn="just"/>
            <a:endParaRPr lang="en-US" sz="2600" dirty="0">
              <a:latin typeface="+mj-lt"/>
            </a:endParaRPr>
          </a:p>
          <a:p>
            <a:pPr marL="457200" indent="-457200" algn="just">
              <a:buFont typeface="Arial" panose="020B0604020202020204" pitchFamily="34" charset="0"/>
              <a:buChar char="•"/>
            </a:pPr>
            <a:r>
              <a:rPr lang="en-US" sz="2600" dirty="0">
                <a:latin typeface="+mj-lt"/>
              </a:rPr>
              <a:t> In Factory pattern, we create object without exposing the creation logic to the client and refer to newly created object using a common interface.</a:t>
            </a:r>
          </a:p>
        </p:txBody>
      </p:sp>
    </p:spTree>
    <p:extLst>
      <p:ext uri="{BB962C8B-B14F-4D97-AF65-F5344CB8AC3E}">
        <p14:creationId xmlns:p14="http://schemas.microsoft.com/office/powerpoint/2010/main" val="11816569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Factory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469229" y="979657"/>
            <a:ext cx="9279669" cy="5376700"/>
          </a:xfrm>
          <a:prstGeom prst="rect">
            <a:avLst/>
          </a:prstGeom>
          <a:ln w="12700">
            <a:solidFill>
              <a:schemeClr val="tx1"/>
            </a:solidFill>
          </a:ln>
        </p:spPr>
      </p:pic>
    </p:spTree>
    <p:extLst>
      <p:ext uri="{BB962C8B-B14F-4D97-AF65-F5344CB8AC3E}">
        <p14:creationId xmlns:p14="http://schemas.microsoft.com/office/powerpoint/2010/main" val="2246230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66700" y="838200"/>
            <a:ext cx="11658600" cy="2585323"/>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700" dirty="0">
                <a:latin typeface="+mj-lt"/>
              </a:rPr>
              <a:t>We're going to create a Shape interface and concrete classes implementing the Shape interface. A factory class </a:t>
            </a:r>
            <a:r>
              <a:rPr lang="en-US" sz="2700" dirty="0" err="1">
                <a:latin typeface="+mj-lt"/>
              </a:rPr>
              <a:t>ShapeFactory</a:t>
            </a:r>
            <a:r>
              <a:rPr lang="en-US" sz="2700" dirty="0">
                <a:latin typeface="+mj-lt"/>
              </a:rPr>
              <a:t> is defined as a next step.</a:t>
            </a:r>
          </a:p>
          <a:p>
            <a:pPr algn="just"/>
            <a:endParaRPr lang="en-US" sz="2700" dirty="0">
              <a:latin typeface="+mj-lt"/>
            </a:endParaRPr>
          </a:p>
          <a:p>
            <a:pPr marL="457200" indent="-457200" algn="just">
              <a:buFont typeface="Wingdings" panose="05000000000000000000" pitchFamily="2" charset="2"/>
              <a:buChar char="Ø"/>
            </a:pPr>
            <a:r>
              <a:rPr lang="en-US" sz="2700" dirty="0" err="1">
                <a:latin typeface="+mj-lt"/>
              </a:rPr>
              <a:t>FactoryPatternDemo</a:t>
            </a:r>
            <a:r>
              <a:rPr lang="en-US" sz="2700" dirty="0">
                <a:latin typeface="+mj-lt"/>
              </a:rPr>
              <a:t>, our demo class will use </a:t>
            </a:r>
            <a:r>
              <a:rPr lang="en-US" sz="2700" dirty="0" err="1">
                <a:latin typeface="+mj-lt"/>
              </a:rPr>
              <a:t>ShapeFactory</a:t>
            </a:r>
            <a:r>
              <a:rPr lang="en-US" sz="2700" dirty="0">
                <a:latin typeface="+mj-lt"/>
              </a:rPr>
              <a:t> to get a Shape object. It will pass information (CIRCLE / RECTANGLE / SQUARE) to </a:t>
            </a:r>
            <a:r>
              <a:rPr lang="en-US" sz="2700" dirty="0" err="1">
                <a:latin typeface="+mj-lt"/>
              </a:rPr>
              <a:t>ShapeFactory</a:t>
            </a:r>
            <a:r>
              <a:rPr lang="en-US" sz="2700" dirty="0">
                <a:latin typeface="+mj-lt"/>
              </a:rPr>
              <a:t> to get the type of object it needs.</a:t>
            </a:r>
          </a:p>
        </p:txBody>
      </p:sp>
      <p:pic>
        <p:nvPicPr>
          <p:cNvPr id="5" name="Picture 4"/>
          <p:cNvPicPr>
            <a:picLocks noChangeAspect="1"/>
          </p:cNvPicPr>
          <p:nvPr/>
        </p:nvPicPr>
        <p:blipFill>
          <a:blip r:embed="rId2"/>
          <a:stretch>
            <a:fillRect/>
          </a:stretch>
        </p:blipFill>
        <p:spPr>
          <a:xfrm>
            <a:off x="295003" y="3618640"/>
            <a:ext cx="3813998" cy="2582394"/>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4876800" y="3593334"/>
            <a:ext cx="6172200" cy="3145565"/>
          </a:xfrm>
          <a:prstGeom prst="rect">
            <a:avLst/>
          </a:prstGeom>
          <a:ln w="19050">
            <a:solidFill>
              <a:schemeClr val="tx1"/>
            </a:solidFill>
          </a:ln>
        </p:spPr>
      </p:pic>
    </p:spTree>
    <p:extLst>
      <p:ext uri="{BB962C8B-B14F-4D97-AF65-F5344CB8AC3E}">
        <p14:creationId xmlns:p14="http://schemas.microsoft.com/office/powerpoint/2010/main" val="154096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53E53-549D-44FC-A229-82E0EB70EA81}" type="datetime1">
              <a:rPr lang="en-US" smtClean="0"/>
              <a:t>9/11/2023</a:t>
            </a:fld>
            <a:endParaRPr lang="en-US" dirty="0"/>
          </a:p>
        </p:txBody>
      </p:sp>
      <p:sp>
        <p:nvSpPr>
          <p:cNvPr id="5" name="Footer Placeholder 4"/>
          <p:cNvSpPr>
            <a:spLocks noGrp="1"/>
          </p:cNvSpPr>
          <p:nvPr>
            <p:ph type="ftr" sz="quarter" idx="11"/>
          </p:nvPr>
        </p:nvSpPr>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Program Outcomes (POs)</a:t>
            </a:r>
          </a:p>
        </p:txBody>
      </p:sp>
      <p:graphicFrame>
        <p:nvGraphicFramePr>
          <p:cNvPr id="3" name="Diagram 2">
            <a:extLst>
              <a:ext uri="{FF2B5EF4-FFF2-40B4-BE49-F238E27FC236}">
                <a16:creationId xmlns:a16="http://schemas.microsoft.com/office/drawing/2014/main" id="{9639769C-859C-4B3D-A306-7CB7BFEFB437}"/>
              </a:ext>
            </a:extLst>
          </p:cNvPr>
          <p:cNvGraphicFramePr/>
          <p:nvPr>
            <p:extLst>
              <p:ext uri="{D42A27DB-BD31-4B8C-83A1-F6EECF244321}">
                <p14:modId xmlns:p14="http://schemas.microsoft.com/office/powerpoint/2010/main" val="2942743533"/>
              </p:ext>
            </p:extLst>
          </p:nvPr>
        </p:nvGraphicFramePr>
        <p:xfrm>
          <a:off x="1447800" y="915993"/>
          <a:ext cx="7620000" cy="685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726987132"/>
              </p:ext>
            </p:extLst>
          </p:nvPr>
        </p:nvGraphicFramePr>
        <p:xfrm>
          <a:off x="1447800" y="1676400"/>
          <a:ext cx="7620000" cy="6718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1338360237"/>
              </p:ext>
            </p:extLst>
          </p:nvPr>
        </p:nvGraphicFramePr>
        <p:xfrm>
          <a:off x="1447800" y="2438400"/>
          <a:ext cx="7620000" cy="6718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4117994087"/>
              </p:ext>
            </p:extLst>
          </p:nvPr>
        </p:nvGraphicFramePr>
        <p:xfrm>
          <a:off x="1447800" y="3214349"/>
          <a:ext cx="7620000" cy="67185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2609242599"/>
              </p:ext>
            </p:extLst>
          </p:nvPr>
        </p:nvGraphicFramePr>
        <p:xfrm>
          <a:off x="1447799" y="3976349"/>
          <a:ext cx="7619999" cy="67185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971043659"/>
              </p:ext>
            </p:extLst>
          </p:nvPr>
        </p:nvGraphicFramePr>
        <p:xfrm>
          <a:off x="1447800" y="4738349"/>
          <a:ext cx="7620000" cy="67185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1837845583"/>
              </p:ext>
            </p:extLst>
          </p:nvPr>
        </p:nvGraphicFramePr>
        <p:xfrm>
          <a:off x="1447800" y="5486400"/>
          <a:ext cx="7620000" cy="671851"/>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26987591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9" name="Picture 8"/>
          <p:cNvPicPr>
            <a:picLocks noChangeAspect="1"/>
          </p:cNvPicPr>
          <p:nvPr/>
        </p:nvPicPr>
        <p:blipFill>
          <a:blip r:embed="rId2"/>
          <a:stretch>
            <a:fillRect/>
          </a:stretch>
        </p:blipFill>
        <p:spPr>
          <a:xfrm>
            <a:off x="609600" y="706447"/>
            <a:ext cx="1390844" cy="530140"/>
          </a:xfrm>
          <a:prstGeom prst="rect">
            <a:avLst/>
          </a:prstGeom>
        </p:spPr>
      </p:pic>
      <p:pic>
        <p:nvPicPr>
          <p:cNvPr id="10" name="Picture 9"/>
          <p:cNvPicPr>
            <a:picLocks noChangeAspect="1"/>
          </p:cNvPicPr>
          <p:nvPr/>
        </p:nvPicPr>
        <p:blipFill>
          <a:blip r:embed="rId3"/>
          <a:stretch>
            <a:fillRect/>
          </a:stretch>
        </p:blipFill>
        <p:spPr>
          <a:xfrm>
            <a:off x="609600" y="1210716"/>
            <a:ext cx="6617510" cy="2886222"/>
          </a:xfrm>
          <a:prstGeom prst="rect">
            <a:avLst/>
          </a:prstGeom>
          <a:ln w="19050">
            <a:solidFill>
              <a:schemeClr val="tx1"/>
            </a:solidFill>
          </a:ln>
        </p:spPr>
      </p:pic>
      <p:pic>
        <p:nvPicPr>
          <p:cNvPr id="11" name="Picture 10"/>
          <p:cNvPicPr>
            <a:picLocks noChangeAspect="1"/>
          </p:cNvPicPr>
          <p:nvPr/>
        </p:nvPicPr>
        <p:blipFill>
          <a:blip r:embed="rId4"/>
          <a:stretch>
            <a:fillRect/>
          </a:stretch>
        </p:blipFill>
        <p:spPr>
          <a:xfrm>
            <a:off x="5105400" y="3797633"/>
            <a:ext cx="6637927" cy="2923849"/>
          </a:xfrm>
          <a:prstGeom prst="rect">
            <a:avLst/>
          </a:prstGeom>
          <a:ln w="19050">
            <a:solidFill>
              <a:schemeClr val="tx1"/>
            </a:solidFill>
          </a:ln>
        </p:spPr>
      </p:pic>
    </p:spTree>
    <p:extLst>
      <p:ext uri="{BB962C8B-B14F-4D97-AF65-F5344CB8AC3E}">
        <p14:creationId xmlns:p14="http://schemas.microsoft.com/office/powerpoint/2010/main" val="3173861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00" y="914400"/>
            <a:ext cx="7105553" cy="3433954"/>
          </a:xfrm>
          <a:prstGeom prst="rect">
            <a:avLst/>
          </a:prstGeom>
          <a:ln w="19050">
            <a:solidFill>
              <a:schemeClr val="tx1"/>
            </a:solidFill>
          </a:ln>
        </p:spPr>
      </p:pic>
      <p:pic>
        <p:nvPicPr>
          <p:cNvPr id="5" name="Picture 4"/>
          <p:cNvPicPr>
            <a:picLocks noChangeAspect="1"/>
          </p:cNvPicPr>
          <p:nvPr/>
        </p:nvPicPr>
        <p:blipFill>
          <a:blip r:embed="rId3"/>
          <a:stretch>
            <a:fillRect/>
          </a:stretch>
        </p:blipFill>
        <p:spPr>
          <a:xfrm>
            <a:off x="5668044" y="2743200"/>
            <a:ext cx="6430017" cy="3994205"/>
          </a:xfrm>
          <a:prstGeom prst="rect">
            <a:avLst/>
          </a:prstGeom>
          <a:ln w="12700">
            <a:solidFill>
              <a:schemeClr val="tx1"/>
            </a:solidFill>
          </a:ln>
        </p:spPr>
      </p:pic>
    </p:spTree>
    <p:extLst>
      <p:ext uri="{BB962C8B-B14F-4D97-AF65-F5344CB8AC3E}">
        <p14:creationId xmlns:p14="http://schemas.microsoft.com/office/powerpoint/2010/main" val="1418476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76200" y="912326"/>
            <a:ext cx="7384256" cy="4263812"/>
          </a:xfrm>
          <a:prstGeom prst="rect">
            <a:avLst/>
          </a:prstGeom>
          <a:ln w="19050">
            <a:solidFill>
              <a:schemeClr val="tx1"/>
            </a:solidFill>
          </a:ln>
        </p:spPr>
      </p:pic>
      <p:pic>
        <p:nvPicPr>
          <p:cNvPr id="9" name="Picture 8"/>
          <p:cNvPicPr>
            <a:picLocks noChangeAspect="1"/>
          </p:cNvPicPr>
          <p:nvPr/>
        </p:nvPicPr>
        <p:blipFill>
          <a:blip r:embed="rId3"/>
          <a:stretch>
            <a:fillRect/>
          </a:stretch>
        </p:blipFill>
        <p:spPr>
          <a:xfrm>
            <a:off x="5893801" y="2548709"/>
            <a:ext cx="6298199" cy="4198173"/>
          </a:xfrm>
          <a:prstGeom prst="rect">
            <a:avLst/>
          </a:prstGeom>
          <a:ln w="12700">
            <a:solidFill>
              <a:schemeClr val="tx1"/>
            </a:solidFill>
          </a:ln>
        </p:spPr>
      </p:pic>
    </p:spTree>
    <p:extLst>
      <p:ext uri="{BB962C8B-B14F-4D97-AF65-F5344CB8AC3E}">
        <p14:creationId xmlns:p14="http://schemas.microsoft.com/office/powerpoint/2010/main" val="26651359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905000" y="1676400"/>
            <a:ext cx="8091099" cy="4025220"/>
          </a:xfrm>
          <a:prstGeom prst="rect">
            <a:avLst/>
          </a:prstGeom>
          <a:ln w="28575">
            <a:solidFill>
              <a:schemeClr val="tx1"/>
            </a:solidFill>
          </a:ln>
        </p:spPr>
      </p:pic>
    </p:spTree>
    <p:extLst>
      <p:ext uri="{BB962C8B-B14F-4D97-AF65-F5344CB8AC3E}">
        <p14:creationId xmlns:p14="http://schemas.microsoft.com/office/powerpoint/2010/main" val="3201000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29718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Creational Patterns (Prototype Design Pattern)</a:t>
            </a:r>
          </a:p>
          <a:p>
            <a:pPr marL="0" indent="0" algn="just">
              <a:buNone/>
            </a:pPr>
            <a:endParaRPr lang="en-US" sz="2800" dirty="0"/>
          </a:p>
          <a:p>
            <a:pPr marL="0" indent="0" algn="just">
              <a:buNone/>
            </a:pPr>
            <a:r>
              <a:rPr lang="en-US" sz="2800" dirty="0"/>
              <a:t>In this topic, the students will learn what are Creational  Patterns that help in real world problem and what are Prototype Pattern and how to cloning of an existing object instead of creating new one and can also be customized as per the requirement.</a:t>
            </a:r>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27733549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31370" y="781394"/>
            <a:ext cx="11408229" cy="5509200"/>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Prototype Design Pattern</a:t>
            </a:r>
            <a:r>
              <a:rPr lang="en-US" sz="2800" b="1" u="sng" dirty="0">
                <a:latin typeface="+mj-lt"/>
              </a:rPr>
              <a:t>:-</a:t>
            </a:r>
          </a:p>
          <a:p>
            <a:pPr marL="457200" indent="-457200" algn="just">
              <a:buFont typeface="Wingdings" panose="05000000000000000000" pitchFamily="2" charset="2"/>
              <a:buChar char="Ø"/>
            </a:pPr>
            <a:r>
              <a:rPr lang="en-US" sz="2800" dirty="0">
                <a:latin typeface="+mj-lt"/>
              </a:rPr>
              <a:t>Prototype Pattern says that cloning of an existing object instead of creating new one and can also be customized as per the requirement.</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This pattern should be followed, if the cost of creating a new object is expensive and resource intensive.</a:t>
            </a:r>
          </a:p>
          <a:p>
            <a:pPr algn="just"/>
            <a:r>
              <a:rPr lang="en-US" sz="2800" b="1" u="sng" dirty="0">
                <a:latin typeface="+mj-lt"/>
              </a:rPr>
              <a:t>Advantage of Prototype Design Pattern:-</a:t>
            </a:r>
          </a:p>
          <a:p>
            <a:pPr algn="just"/>
            <a:r>
              <a:rPr lang="en-US" sz="2600" dirty="0">
                <a:latin typeface="+mj-lt"/>
              </a:rPr>
              <a:t>The main advantages of prototype pattern are as follows:</a:t>
            </a:r>
          </a:p>
          <a:p>
            <a:pPr marL="514350" indent="-514350" algn="just">
              <a:buFont typeface="Wingdings" panose="05000000000000000000" pitchFamily="2" charset="2"/>
              <a:buChar char="q"/>
            </a:pPr>
            <a:endParaRPr lang="en-US" sz="2600" dirty="0">
              <a:latin typeface="+mj-lt"/>
            </a:endParaRPr>
          </a:p>
          <a:p>
            <a:pPr marL="514350" indent="-514350" algn="just">
              <a:buFont typeface="Wingdings" panose="05000000000000000000" pitchFamily="2" charset="2"/>
              <a:buChar char="q"/>
            </a:pPr>
            <a:r>
              <a:rPr lang="en-US" sz="2600" dirty="0">
                <a:latin typeface="+mj-lt"/>
              </a:rPr>
              <a:t>It reduces the need of sub-classing.</a:t>
            </a:r>
          </a:p>
          <a:p>
            <a:pPr marL="514350" indent="-514350" algn="just">
              <a:buFont typeface="Wingdings" panose="05000000000000000000" pitchFamily="2" charset="2"/>
              <a:buChar char="q"/>
            </a:pPr>
            <a:r>
              <a:rPr lang="en-US" sz="2600" dirty="0">
                <a:latin typeface="+mj-lt"/>
              </a:rPr>
              <a:t>It hides complexities of creating objects.</a:t>
            </a:r>
          </a:p>
          <a:p>
            <a:pPr marL="514350" indent="-514350" algn="just">
              <a:buFont typeface="Wingdings" panose="05000000000000000000" pitchFamily="2" charset="2"/>
              <a:buChar char="q"/>
            </a:pPr>
            <a:r>
              <a:rPr lang="en-US" sz="2600" dirty="0">
                <a:latin typeface="+mj-lt"/>
              </a:rPr>
              <a:t>The clients can get new objects without knowing which type of object it will be.</a:t>
            </a:r>
          </a:p>
          <a:p>
            <a:pPr marL="514350" indent="-514350" algn="just">
              <a:buFont typeface="Wingdings" panose="05000000000000000000" pitchFamily="2" charset="2"/>
              <a:buChar char="q"/>
            </a:pPr>
            <a:r>
              <a:rPr lang="en-US" sz="2600" dirty="0">
                <a:latin typeface="+mj-lt"/>
              </a:rPr>
              <a:t>It lets you add or remove objects at runtime.</a:t>
            </a:r>
          </a:p>
        </p:txBody>
      </p:sp>
    </p:spTree>
    <p:extLst>
      <p:ext uri="{BB962C8B-B14F-4D97-AF65-F5344CB8AC3E}">
        <p14:creationId xmlns:p14="http://schemas.microsoft.com/office/powerpoint/2010/main" val="886286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610C6EE-F8C7-B41F-5B21-BCBF13DFA399}"/>
              </a:ext>
            </a:extLst>
          </p:cNvPr>
          <p:cNvSpPr>
            <a:spLocks noGrp="1"/>
          </p:cNvSpPr>
          <p:nvPr>
            <p:ph type="dt" sz="half" idx="10"/>
          </p:nvPr>
        </p:nvSpPr>
        <p:spPr/>
        <p:txBody>
          <a:bodyPr/>
          <a:lstStyle/>
          <a:p>
            <a:fld id="{75E0AD0C-B806-4F79-9B21-906728A6555E}" type="datetime1">
              <a:rPr lang="en-US" smtClean="0"/>
              <a:t>9/11/2023</a:t>
            </a:fld>
            <a:endParaRPr lang="en-US"/>
          </a:p>
        </p:txBody>
      </p:sp>
      <p:sp>
        <p:nvSpPr>
          <p:cNvPr id="5" name="Footer Placeholder 4">
            <a:extLst>
              <a:ext uri="{FF2B5EF4-FFF2-40B4-BE49-F238E27FC236}">
                <a16:creationId xmlns:a16="http://schemas.microsoft.com/office/drawing/2014/main" id="{9244FA1A-25BF-21D2-4070-B0FAB7AB5EC6}"/>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BD0A10CB-0785-EEA6-6B3A-656EF161EF3A}"/>
              </a:ext>
            </a:extLst>
          </p:cNvPr>
          <p:cNvSpPr>
            <a:spLocks noGrp="1"/>
          </p:cNvSpPr>
          <p:nvPr>
            <p:ph type="sldNum" sz="quarter" idx="12"/>
          </p:nvPr>
        </p:nvSpPr>
        <p:spPr/>
        <p:txBody>
          <a:bodyPr/>
          <a:lstStyle/>
          <a:p>
            <a:fld id="{B6F15528-21DE-4FAA-801E-634DDDAF4B2B}" type="slidenum">
              <a:rPr lang="en-US" smtClean="0"/>
              <a:pPr/>
              <a:t>126</a:t>
            </a:fld>
            <a:endParaRPr lang="en-US"/>
          </a:p>
        </p:txBody>
      </p:sp>
      <p:pic>
        <p:nvPicPr>
          <p:cNvPr id="8" name="Picture 7">
            <a:extLst>
              <a:ext uri="{FF2B5EF4-FFF2-40B4-BE49-F238E27FC236}">
                <a16:creationId xmlns:a16="http://schemas.microsoft.com/office/drawing/2014/main" id="{22BA5BEA-CCA4-8894-7CF6-17B42D421D7E}"/>
              </a:ext>
            </a:extLst>
          </p:cNvPr>
          <p:cNvPicPr>
            <a:picLocks noChangeAspect="1"/>
          </p:cNvPicPr>
          <p:nvPr/>
        </p:nvPicPr>
        <p:blipFill rotWithShape="1">
          <a:blip r:embed="rId2"/>
          <a:srcRect l="26250" t="7778" r="34166" b="7315"/>
          <a:stretch/>
        </p:blipFill>
        <p:spPr>
          <a:xfrm>
            <a:off x="2661920" y="72372"/>
            <a:ext cx="5948680" cy="6649110"/>
          </a:xfrm>
          <a:prstGeom prst="rect">
            <a:avLst/>
          </a:prstGeom>
        </p:spPr>
      </p:pic>
    </p:spTree>
    <p:extLst>
      <p:ext uri="{BB962C8B-B14F-4D97-AF65-F5344CB8AC3E}">
        <p14:creationId xmlns:p14="http://schemas.microsoft.com/office/powerpoint/2010/main" val="14785243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7F9F76-B33C-F007-F50E-D7B0307BDD8E}"/>
              </a:ext>
            </a:extLst>
          </p:cNvPr>
          <p:cNvSpPr>
            <a:spLocks noGrp="1"/>
          </p:cNvSpPr>
          <p:nvPr>
            <p:ph type="dt" sz="half" idx="10"/>
          </p:nvPr>
        </p:nvSpPr>
        <p:spPr/>
        <p:txBody>
          <a:bodyPr/>
          <a:lstStyle/>
          <a:p>
            <a:fld id="{75E0AD0C-B806-4F79-9B21-906728A6555E}" type="datetime1">
              <a:rPr lang="en-US" smtClean="0"/>
              <a:t>9/11/2023</a:t>
            </a:fld>
            <a:endParaRPr lang="en-US"/>
          </a:p>
        </p:txBody>
      </p:sp>
      <p:sp>
        <p:nvSpPr>
          <p:cNvPr id="5" name="Footer Placeholder 4">
            <a:extLst>
              <a:ext uri="{FF2B5EF4-FFF2-40B4-BE49-F238E27FC236}">
                <a16:creationId xmlns:a16="http://schemas.microsoft.com/office/drawing/2014/main" id="{B679FB86-65A3-253F-7FB9-C047A3C7D898}"/>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AC730699-FD8C-4882-0CA7-7D3C79F8ED32}"/>
              </a:ext>
            </a:extLst>
          </p:cNvPr>
          <p:cNvSpPr>
            <a:spLocks noGrp="1"/>
          </p:cNvSpPr>
          <p:nvPr>
            <p:ph type="sldNum" sz="quarter" idx="12"/>
          </p:nvPr>
        </p:nvSpPr>
        <p:spPr/>
        <p:txBody>
          <a:bodyPr/>
          <a:lstStyle/>
          <a:p>
            <a:fld id="{B6F15528-21DE-4FAA-801E-634DDDAF4B2B}" type="slidenum">
              <a:rPr lang="en-US" smtClean="0"/>
              <a:pPr/>
              <a:t>127</a:t>
            </a:fld>
            <a:endParaRPr lang="en-US"/>
          </a:p>
        </p:txBody>
      </p:sp>
      <p:pic>
        <p:nvPicPr>
          <p:cNvPr id="8" name="Picture 7">
            <a:extLst>
              <a:ext uri="{FF2B5EF4-FFF2-40B4-BE49-F238E27FC236}">
                <a16:creationId xmlns:a16="http://schemas.microsoft.com/office/drawing/2014/main" id="{9C3BD440-C72E-6B4D-B503-47571905EB21}"/>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34444" r="56875" b="44445"/>
          <a:stretch/>
        </p:blipFill>
        <p:spPr>
          <a:xfrm>
            <a:off x="152400" y="78098"/>
            <a:ext cx="6159500" cy="2209800"/>
          </a:xfrm>
          <a:prstGeom prst="rect">
            <a:avLst/>
          </a:prstGeom>
        </p:spPr>
      </p:pic>
      <p:pic>
        <p:nvPicPr>
          <p:cNvPr id="10" name="Picture 9">
            <a:extLst>
              <a:ext uri="{FF2B5EF4-FFF2-40B4-BE49-F238E27FC236}">
                <a16:creationId xmlns:a16="http://schemas.microsoft.com/office/drawing/2014/main" id="{EB4B0AFE-183E-64DD-DDCC-FDE818FD94A7}"/>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20000" r="63333" b="62222"/>
          <a:stretch/>
        </p:blipFill>
        <p:spPr>
          <a:xfrm>
            <a:off x="172720" y="2438400"/>
            <a:ext cx="5582920" cy="1396365"/>
          </a:xfrm>
          <a:prstGeom prst="rect">
            <a:avLst/>
          </a:prstGeom>
        </p:spPr>
      </p:pic>
      <p:pic>
        <p:nvPicPr>
          <p:cNvPr id="12" name="Picture 11">
            <a:extLst>
              <a:ext uri="{FF2B5EF4-FFF2-40B4-BE49-F238E27FC236}">
                <a16:creationId xmlns:a16="http://schemas.microsoft.com/office/drawing/2014/main" id="{44519E6A-63CE-4597-0230-9C605C69D27C}"/>
              </a:ext>
            </a:extLst>
          </p:cNvPr>
          <p:cNvPicPr>
            <a:picLocks noChangeAspect="1"/>
          </p:cNvPicPr>
          <p:nvPr/>
        </p:nvPicPr>
        <p:blipFill rotWithShape="1">
          <a:blip r:embed="rId4">
            <a:extLst>
              <a:ext uri="{28A0092B-C50C-407E-A947-70E740481C1C}">
                <a14:useLocalDpi xmlns:a14="http://schemas.microsoft.com/office/drawing/2010/main" val="0"/>
              </a:ext>
            </a:extLst>
          </a:blip>
          <a:srcRect l="5208" t="41111" r="63125" b="10000"/>
          <a:stretch/>
        </p:blipFill>
        <p:spPr>
          <a:xfrm>
            <a:off x="6629400" y="762000"/>
            <a:ext cx="5181600" cy="5486400"/>
          </a:xfrm>
          <a:prstGeom prst="rect">
            <a:avLst/>
          </a:prstGeom>
        </p:spPr>
      </p:pic>
    </p:spTree>
    <p:extLst>
      <p:ext uri="{BB962C8B-B14F-4D97-AF65-F5344CB8AC3E}">
        <p14:creationId xmlns:p14="http://schemas.microsoft.com/office/powerpoint/2010/main" val="21997551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008475"/>
            <a:ext cx="112776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Usage of Prototype Design Pattern:-</a:t>
            </a:r>
          </a:p>
          <a:p>
            <a:pPr algn="just"/>
            <a:endParaRPr lang="en-US" sz="2800" b="1" u="sng" dirty="0"/>
          </a:p>
          <a:p>
            <a:pPr marL="457200" indent="-457200" algn="just">
              <a:buFont typeface="Arial" panose="020B0604020202020204" pitchFamily="34" charset="0"/>
              <a:buChar char="•"/>
            </a:pPr>
            <a:r>
              <a:rPr lang="en-US" sz="2800" dirty="0"/>
              <a:t>When the classes are instantiated at runtime.</a:t>
            </a:r>
          </a:p>
          <a:p>
            <a:pPr marL="457200" indent="-457200" algn="just">
              <a:buFont typeface="Arial" panose="020B0604020202020204" pitchFamily="34" charset="0"/>
              <a:buChar char="•"/>
            </a:pPr>
            <a:r>
              <a:rPr lang="en-US" sz="2800" dirty="0"/>
              <a:t>When the cost of creating an object is expensive or complicated.</a:t>
            </a:r>
          </a:p>
          <a:p>
            <a:pPr marL="457200" indent="-457200" algn="just">
              <a:buFont typeface="Arial" panose="020B0604020202020204" pitchFamily="34" charset="0"/>
              <a:buChar char="•"/>
            </a:pPr>
            <a:r>
              <a:rPr lang="en-US" sz="2800" dirty="0"/>
              <a:t>When you want to keep the number of classes in an application minimum.</a:t>
            </a:r>
          </a:p>
          <a:p>
            <a:pPr marL="457200" indent="-457200" algn="just">
              <a:buFont typeface="Arial" panose="020B0604020202020204" pitchFamily="34" charset="0"/>
              <a:buChar char="•"/>
            </a:pPr>
            <a:r>
              <a:rPr lang="en-US" sz="2800" dirty="0"/>
              <a:t>When the client application needs to be unaware of object creation and representation.</a:t>
            </a:r>
          </a:p>
          <a:p>
            <a:pPr marL="457200" indent="-457200" algn="just">
              <a:buFont typeface="Arial" panose="020B0604020202020204" pitchFamily="34" charset="0"/>
              <a:buChar char="•"/>
            </a:pPr>
            <a:r>
              <a:rPr lang="en-US" sz="2800" dirty="0">
                <a:latin typeface="+mj-lt"/>
              </a:rPr>
              <a:t>This pattern is used when creation of object directly is costly. For example, an object is to be created after a costly database operation. We can cache the object, returns its clone on next request and update the database as and when needed thus reducing database calls.</a:t>
            </a:r>
          </a:p>
        </p:txBody>
      </p:sp>
    </p:spTree>
    <p:extLst>
      <p:ext uri="{BB962C8B-B14F-4D97-AF65-F5344CB8AC3E}">
        <p14:creationId xmlns:p14="http://schemas.microsoft.com/office/powerpoint/2010/main" val="2661429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Prototype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600200" y="838200"/>
            <a:ext cx="9271699" cy="5518157"/>
          </a:xfrm>
          <a:prstGeom prst="rect">
            <a:avLst/>
          </a:prstGeom>
          <a:ln w="19050">
            <a:solidFill>
              <a:schemeClr val="tx1"/>
            </a:solidFill>
          </a:ln>
        </p:spPr>
      </p:pic>
    </p:spTree>
    <p:extLst>
      <p:ext uri="{BB962C8B-B14F-4D97-AF65-F5344CB8AC3E}">
        <p14:creationId xmlns:p14="http://schemas.microsoft.com/office/powerpoint/2010/main" val="353035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53E53-549D-44FC-A229-82E0EB70EA81}"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Program Outcomes (POs)</a:t>
            </a:r>
          </a:p>
        </p:txBody>
      </p:sp>
      <p:graphicFrame>
        <p:nvGraphicFramePr>
          <p:cNvPr id="3" name="Diagram 2">
            <a:extLst>
              <a:ext uri="{FF2B5EF4-FFF2-40B4-BE49-F238E27FC236}">
                <a16:creationId xmlns:a16="http://schemas.microsoft.com/office/drawing/2014/main" id="{9639769C-859C-4B3D-A306-7CB7BFEFB437}"/>
              </a:ext>
            </a:extLst>
          </p:cNvPr>
          <p:cNvGraphicFramePr/>
          <p:nvPr/>
        </p:nvGraphicFramePr>
        <p:xfrm>
          <a:off x="1447800" y="915993"/>
          <a:ext cx="7620000" cy="685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1885651136"/>
              </p:ext>
            </p:extLst>
          </p:nvPr>
        </p:nvGraphicFramePr>
        <p:xfrm>
          <a:off x="1447800" y="1676400"/>
          <a:ext cx="7620000" cy="6718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 28">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413529852"/>
              </p:ext>
            </p:extLst>
          </p:nvPr>
        </p:nvGraphicFramePr>
        <p:xfrm>
          <a:off x="1447800" y="2438400"/>
          <a:ext cx="7620000" cy="6718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 27">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3456498700"/>
              </p:ext>
            </p:extLst>
          </p:nvPr>
        </p:nvGraphicFramePr>
        <p:xfrm>
          <a:off x="1447800" y="3214349"/>
          <a:ext cx="7620000" cy="67185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693413557"/>
              </p:ext>
            </p:extLst>
          </p:nvPr>
        </p:nvGraphicFramePr>
        <p:xfrm>
          <a:off x="1447799" y="3976349"/>
          <a:ext cx="7619999" cy="67185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6" name="Diagram 25">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2570014629"/>
              </p:ext>
            </p:extLst>
          </p:nvPr>
        </p:nvGraphicFramePr>
        <p:xfrm>
          <a:off x="1447800" y="4738349"/>
          <a:ext cx="7620000" cy="67185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5" name="Diagram 24">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3778970734"/>
              </p:ext>
            </p:extLst>
          </p:nvPr>
        </p:nvGraphicFramePr>
        <p:xfrm>
          <a:off x="1447800" y="5486400"/>
          <a:ext cx="7620000" cy="671851"/>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3"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197808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52400" y="845053"/>
            <a:ext cx="11887200" cy="5693866"/>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800" dirty="0">
                <a:latin typeface="+mj-lt"/>
              </a:rPr>
              <a:t>Prototype pattern refers to creating duplicate object while keeping performance in mind. This type of design pattern comes under creational pattern as this pattern provides one of the best ways to create an object.</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This pattern involves implementing a prototype interface which tells to create a clone of the current object.</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We're going to create an abstract class Shape and concrete classes extending the Shape class. A class </a:t>
            </a:r>
            <a:r>
              <a:rPr lang="en-US" sz="2800" dirty="0" err="1">
                <a:latin typeface="+mj-lt"/>
              </a:rPr>
              <a:t>ShapeCache</a:t>
            </a:r>
            <a:r>
              <a:rPr lang="en-US" sz="2800" dirty="0">
                <a:latin typeface="+mj-lt"/>
              </a:rPr>
              <a:t> is defined as a next step which stores shape objects in a </a:t>
            </a:r>
            <a:r>
              <a:rPr lang="en-US" sz="2800" dirty="0" err="1">
                <a:latin typeface="+mj-lt"/>
              </a:rPr>
              <a:t>Hashtable</a:t>
            </a:r>
            <a:r>
              <a:rPr lang="en-US" sz="2800" dirty="0">
                <a:latin typeface="+mj-lt"/>
              </a:rPr>
              <a:t> and returns their clone when requested.</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err="1">
                <a:latin typeface="+mj-lt"/>
              </a:rPr>
              <a:t>PrototypPatternDemo</a:t>
            </a:r>
            <a:r>
              <a:rPr lang="en-US" sz="2800" dirty="0">
                <a:latin typeface="+mj-lt"/>
              </a:rPr>
              <a:t>, our demo class will use </a:t>
            </a:r>
            <a:r>
              <a:rPr lang="en-US" sz="2800" dirty="0" err="1">
                <a:latin typeface="+mj-lt"/>
              </a:rPr>
              <a:t>ShapeCache</a:t>
            </a:r>
            <a:r>
              <a:rPr lang="en-US" sz="2800" dirty="0">
                <a:latin typeface="+mj-lt"/>
              </a:rPr>
              <a:t> class to get a Shape object.</a:t>
            </a:r>
          </a:p>
        </p:txBody>
      </p:sp>
    </p:spTree>
    <p:extLst>
      <p:ext uri="{BB962C8B-B14F-4D97-AF65-F5344CB8AC3E}">
        <p14:creationId xmlns:p14="http://schemas.microsoft.com/office/powerpoint/2010/main" val="4490857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76200" y="831986"/>
            <a:ext cx="5834607" cy="5889496"/>
          </a:xfrm>
          <a:prstGeom prst="rect">
            <a:avLst/>
          </a:prstGeom>
          <a:ln w="28575">
            <a:solidFill>
              <a:schemeClr val="tx1"/>
            </a:solidFill>
          </a:ln>
        </p:spPr>
      </p:pic>
      <p:pic>
        <p:nvPicPr>
          <p:cNvPr id="8" name="Picture 7"/>
          <p:cNvPicPr>
            <a:picLocks noChangeAspect="1"/>
          </p:cNvPicPr>
          <p:nvPr/>
        </p:nvPicPr>
        <p:blipFill>
          <a:blip r:embed="rId3"/>
          <a:stretch>
            <a:fillRect/>
          </a:stretch>
        </p:blipFill>
        <p:spPr>
          <a:xfrm>
            <a:off x="6072982" y="831986"/>
            <a:ext cx="5659937" cy="5889495"/>
          </a:xfrm>
          <a:prstGeom prst="rect">
            <a:avLst/>
          </a:prstGeom>
          <a:ln w="28575">
            <a:solidFill>
              <a:schemeClr val="tx1"/>
            </a:solidFill>
          </a:ln>
        </p:spPr>
      </p:pic>
    </p:spTree>
    <p:extLst>
      <p:ext uri="{BB962C8B-B14F-4D97-AF65-F5344CB8AC3E}">
        <p14:creationId xmlns:p14="http://schemas.microsoft.com/office/powerpoint/2010/main" val="912199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76200" y="1006482"/>
            <a:ext cx="7260299" cy="5715000"/>
          </a:xfrm>
          <a:prstGeom prst="rect">
            <a:avLst/>
          </a:prstGeom>
          <a:ln w="19050">
            <a:solidFill>
              <a:schemeClr val="tx1"/>
            </a:solidFill>
          </a:ln>
        </p:spPr>
      </p:pic>
      <p:pic>
        <p:nvPicPr>
          <p:cNvPr id="9" name="Picture 8"/>
          <p:cNvPicPr>
            <a:picLocks noChangeAspect="1"/>
          </p:cNvPicPr>
          <p:nvPr/>
        </p:nvPicPr>
        <p:blipFill>
          <a:blip r:embed="rId3"/>
          <a:stretch>
            <a:fillRect/>
          </a:stretch>
        </p:blipFill>
        <p:spPr>
          <a:xfrm>
            <a:off x="5309560" y="1143000"/>
            <a:ext cx="6806240" cy="4114800"/>
          </a:xfrm>
          <a:prstGeom prst="rect">
            <a:avLst/>
          </a:prstGeom>
          <a:ln w="19050">
            <a:solidFill>
              <a:schemeClr val="tx1"/>
            </a:solidFill>
          </a:ln>
        </p:spPr>
      </p:pic>
    </p:spTree>
    <p:extLst>
      <p:ext uri="{BB962C8B-B14F-4D97-AF65-F5344CB8AC3E}">
        <p14:creationId xmlns:p14="http://schemas.microsoft.com/office/powerpoint/2010/main" val="2388092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507217" y="974659"/>
            <a:ext cx="9177567" cy="5381698"/>
          </a:xfrm>
          <a:prstGeom prst="rect">
            <a:avLst/>
          </a:prstGeom>
          <a:ln w="19050">
            <a:solidFill>
              <a:schemeClr val="tx1"/>
            </a:solidFill>
          </a:ln>
        </p:spPr>
      </p:pic>
    </p:spTree>
    <p:extLst>
      <p:ext uri="{BB962C8B-B14F-4D97-AF65-F5344CB8AC3E}">
        <p14:creationId xmlns:p14="http://schemas.microsoft.com/office/powerpoint/2010/main" val="22187552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1369387"/>
            <a:ext cx="8965648" cy="4448708"/>
          </a:xfrm>
          <a:prstGeom prst="rect">
            <a:avLst/>
          </a:prstGeom>
          <a:ln w="12700">
            <a:solidFill>
              <a:schemeClr val="tx1"/>
            </a:solidFill>
          </a:ln>
        </p:spPr>
      </p:pic>
    </p:spTree>
    <p:extLst>
      <p:ext uri="{BB962C8B-B14F-4D97-AF65-F5344CB8AC3E}">
        <p14:creationId xmlns:p14="http://schemas.microsoft.com/office/powerpoint/2010/main" val="3615898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751529" y="861722"/>
            <a:ext cx="6688942" cy="5868469"/>
          </a:xfrm>
          <a:prstGeom prst="rect">
            <a:avLst/>
          </a:prstGeom>
          <a:ln w="19050">
            <a:solidFill>
              <a:schemeClr val="tx1"/>
            </a:solidFill>
          </a:ln>
        </p:spPr>
      </p:pic>
    </p:spTree>
    <p:extLst>
      <p:ext uri="{BB962C8B-B14F-4D97-AF65-F5344CB8AC3E}">
        <p14:creationId xmlns:p14="http://schemas.microsoft.com/office/powerpoint/2010/main" val="36619630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624323" y="813503"/>
            <a:ext cx="8563980" cy="5907979"/>
          </a:xfrm>
          <a:prstGeom prst="rect">
            <a:avLst/>
          </a:prstGeom>
          <a:ln w="19050">
            <a:solidFill>
              <a:schemeClr val="tx1"/>
            </a:solidFill>
          </a:ln>
        </p:spPr>
      </p:pic>
    </p:spTree>
    <p:extLst>
      <p:ext uri="{BB962C8B-B14F-4D97-AF65-F5344CB8AC3E}">
        <p14:creationId xmlns:p14="http://schemas.microsoft.com/office/powerpoint/2010/main" val="1188340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Prototype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149086" y="1498870"/>
            <a:ext cx="8010914" cy="3633269"/>
          </a:xfrm>
          <a:prstGeom prst="rect">
            <a:avLst/>
          </a:prstGeom>
          <a:ln w="19050">
            <a:solidFill>
              <a:schemeClr val="tx1"/>
            </a:solidFill>
          </a:ln>
        </p:spPr>
      </p:pic>
    </p:spTree>
    <p:extLst>
      <p:ext uri="{BB962C8B-B14F-4D97-AF65-F5344CB8AC3E}">
        <p14:creationId xmlns:p14="http://schemas.microsoft.com/office/powerpoint/2010/main" val="707308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29718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Creational Patterns (Singleton Design Pattern)</a:t>
            </a:r>
          </a:p>
          <a:p>
            <a:pPr marL="0" indent="0" algn="just">
              <a:buNone/>
            </a:pPr>
            <a:endParaRPr lang="en-US" sz="2800" dirty="0"/>
          </a:p>
          <a:p>
            <a:pPr marL="0" indent="0" algn="just">
              <a:buNone/>
            </a:pPr>
            <a:r>
              <a:rPr lang="en-US" sz="2800" dirty="0"/>
              <a:t>In this topic, the students will learn what are Creational  Patterns that help in real world problem and what are Singleton Pattern and how a Singleton Pattern says that just "define a class that has only one instance and provides a global point of access to it".</a:t>
            </a:r>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4558858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 Singleton Design Patterns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552458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Singleton Design patterns:-</a:t>
            </a:r>
          </a:p>
          <a:p>
            <a:pPr algn="just"/>
            <a:endParaRPr lang="en-US" sz="2800" b="1" u="sng" dirty="0">
              <a:latin typeface="+mj-lt"/>
            </a:endParaRPr>
          </a:p>
          <a:p>
            <a:pPr marL="457200" indent="-457200" algn="just">
              <a:buFont typeface="Wingdings" panose="05000000000000000000" pitchFamily="2" charset="2"/>
              <a:buChar char="Ø"/>
            </a:pPr>
            <a:r>
              <a:rPr lang="en-US" sz="2700" dirty="0">
                <a:latin typeface="+mj-lt"/>
              </a:rPr>
              <a:t>Singleton Pattern says that just“ define a class that has only one instance and provides a global point of access to it".</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dirty="0">
                <a:latin typeface="+mj-lt"/>
              </a:rPr>
              <a:t>In other words, a class must ensure that only single instance should be created and single object can be used by all other classes.</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b="1" dirty="0">
                <a:latin typeface="+mj-lt"/>
              </a:rPr>
              <a:t>There are two forms of singleton design pattern:-</a:t>
            </a:r>
          </a:p>
          <a:p>
            <a:pPr algn="just"/>
            <a:endParaRPr lang="en-US" sz="2700" dirty="0">
              <a:latin typeface="+mj-lt"/>
            </a:endParaRPr>
          </a:p>
          <a:p>
            <a:pPr marL="457200" indent="-457200" algn="just">
              <a:buFont typeface="Wingdings" panose="05000000000000000000" pitchFamily="2" charset="2"/>
              <a:buChar char="q"/>
            </a:pPr>
            <a:r>
              <a:rPr lang="en-US" sz="2700" dirty="0">
                <a:latin typeface="+mj-lt"/>
              </a:rPr>
              <a:t>Early Instantiation: creation of instance at load time.</a:t>
            </a:r>
          </a:p>
          <a:p>
            <a:pPr marL="457200" indent="-457200" algn="just">
              <a:buFont typeface="Wingdings" panose="05000000000000000000" pitchFamily="2" charset="2"/>
              <a:buChar char="q"/>
            </a:pPr>
            <a:r>
              <a:rPr lang="en-US" sz="2700" dirty="0">
                <a:latin typeface="+mj-lt"/>
              </a:rPr>
              <a:t>Lazy Instantiation: creation of instance when required. </a:t>
            </a:r>
          </a:p>
          <a:p>
            <a:pPr algn="just"/>
            <a:endParaRPr lang="en-US" sz="2700" dirty="0">
              <a:latin typeface="+mj-lt"/>
            </a:endParaRPr>
          </a:p>
        </p:txBody>
      </p:sp>
    </p:spTree>
    <p:extLst>
      <p:ext uri="{BB962C8B-B14F-4D97-AF65-F5344CB8AC3E}">
        <p14:creationId xmlns:p14="http://schemas.microsoft.com/office/powerpoint/2010/main" val="1107240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5" name="Footer Placeholder 4"/>
          <p:cNvSpPr>
            <a:spLocks noGrp="1"/>
          </p:cNvSpPr>
          <p:nvPr>
            <p:ph type="ftr" sz="quarter" idx="11"/>
          </p:nvPr>
        </p:nvSpPr>
        <p:spPr>
          <a:xfrm>
            <a:off x="4038600" y="6356356"/>
            <a:ext cx="50292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COs - POs  Mapping</a:t>
            </a:r>
          </a:p>
        </p:txBody>
      </p:sp>
      <p:graphicFrame>
        <p:nvGraphicFramePr>
          <p:cNvPr id="11" name="Table 10">
            <a:extLst>
              <a:ext uri="{FF2B5EF4-FFF2-40B4-BE49-F238E27FC236}">
                <a16:creationId xmlns:a16="http://schemas.microsoft.com/office/drawing/2014/main" id="{37BF15CC-9306-4F59-866F-B4B4CD6EC448}"/>
              </a:ext>
            </a:extLst>
          </p:cNvPr>
          <p:cNvGraphicFramePr>
            <a:graphicFrameLocks noGrp="1"/>
          </p:cNvGraphicFramePr>
          <p:nvPr>
            <p:extLst>
              <p:ext uri="{D42A27DB-BD31-4B8C-83A1-F6EECF244321}">
                <p14:modId xmlns:p14="http://schemas.microsoft.com/office/powerpoint/2010/main" val="1163488045"/>
              </p:ext>
            </p:extLst>
          </p:nvPr>
        </p:nvGraphicFramePr>
        <p:xfrm>
          <a:off x="762000" y="1066800"/>
          <a:ext cx="11049006" cy="4876802"/>
        </p:xfrm>
        <a:graphic>
          <a:graphicData uri="http://schemas.openxmlformats.org/drawingml/2006/table">
            <a:tbl>
              <a:tblPr>
                <a:effectLst>
                  <a:outerShdw blurRad="50800" dist="38100" algn="l" rotWithShape="0">
                    <a:prstClr val="black">
                      <a:alpha val="40000"/>
                    </a:prstClr>
                  </a:outerShdw>
                </a:effectLst>
                <a:tableStyleId>{35758FB7-9AC5-4552-8A53-C91805E547FA}</a:tableStyleId>
              </a:tblPr>
              <a:tblGrid>
                <a:gridCol w="1236054">
                  <a:extLst>
                    <a:ext uri="{9D8B030D-6E8A-4147-A177-3AD203B41FA5}">
                      <a16:colId xmlns:a16="http://schemas.microsoft.com/office/drawing/2014/main" val="795970929"/>
                    </a:ext>
                  </a:extLst>
                </a:gridCol>
                <a:gridCol w="817746">
                  <a:extLst>
                    <a:ext uri="{9D8B030D-6E8A-4147-A177-3AD203B41FA5}">
                      <a16:colId xmlns:a16="http://schemas.microsoft.com/office/drawing/2014/main" val="937651517"/>
                    </a:ext>
                  </a:extLst>
                </a:gridCol>
                <a:gridCol w="817746">
                  <a:extLst>
                    <a:ext uri="{9D8B030D-6E8A-4147-A177-3AD203B41FA5}">
                      <a16:colId xmlns:a16="http://schemas.microsoft.com/office/drawing/2014/main" val="2579388657"/>
                    </a:ext>
                  </a:extLst>
                </a:gridCol>
                <a:gridCol w="817746">
                  <a:extLst>
                    <a:ext uri="{9D8B030D-6E8A-4147-A177-3AD203B41FA5}">
                      <a16:colId xmlns:a16="http://schemas.microsoft.com/office/drawing/2014/main" val="4274486272"/>
                    </a:ext>
                  </a:extLst>
                </a:gridCol>
                <a:gridCol w="817746">
                  <a:extLst>
                    <a:ext uri="{9D8B030D-6E8A-4147-A177-3AD203B41FA5}">
                      <a16:colId xmlns:a16="http://schemas.microsoft.com/office/drawing/2014/main" val="117179822"/>
                    </a:ext>
                  </a:extLst>
                </a:gridCol>
                <a:gridCol w="817746">
                  <a:extLst>
                    <a:ext uri="{9D8B030D-6E8A-4147-A177-3AD203B41FA5}">
                      <a16:colId xmlns:a16="http://schemas.microsoft.com/office/drawing/2014/main" val="1944862725"/>
                    </a:ext>
                  </a:extLst>
                </a:gridCol>
                <a:gridCol w="817746">
                  <a:extLst>
                    <a:ext uri="{9D8B030D-6E8A-4147-A177-3AD203B41FA5}">
                      <a16:colId xmlns:a16="http://schemas.microsoft.com/office/drawing/2014/main" val="3301730808"/>
                    </a:ext>
                  </a:extLst>
                </a:gridCol>
                <a:gridCol w="817746">
                  <a:extLst>
                    <a:ext uri="{9D8B030D-6E8A-4147-A177-3AD203B41FA5}">
                      <a16:colId xmlns:a16="http://schemas.microsoft.com/office/drawing/2014/main" val="1019184723"/>
                    </a:ext>
                  </a:extLst>
                </a:gridCol>
                <a:gridCol w="817746">
                  <a:extLst>
                    <a:ext uri="{9D8B030D-6E8A-4147-A177-3AD203B41FA5}">
                      <a16:colId xmlns:a16="http://schemas.microsoft.com/office/drawing/2014/main" val="152610545"/>
                    </a:ext>
                  </a:extLst>
                </a:gridCol>
                <a:gridCol w="817746">
                  <a:extLst>
                    <a:ext uri="{9D8B030D-6E8A-4147-A177-3AD203B41FA5}">
                      <a16:colId xmlns:a16="http://schemas.microsoft.com/office/drawing/2014/main" val="906752748"/>
                    </a:ext>
                  </a:extLst>
                </a:gridCol>
                <a:gridCol w="817746">
                  <a:extLst>
                    <a:ext uri="{9D8B030D-6E8A-4147-A177-3AD203B41FA5}">
                      <a16:colId xmlns:a16="http://schemas.microsoft.com/office/drawing/2014/main" val="1596455435"/>
                    </a:ext>
                  </a:extLst>
                </a:gridCol>
                <a:gridCol w="817746">
                  <a:extLst>
                    <a:ext uri="{9D8B030D-6E8A-4147-A177-3AD203B41FA5}">
                      <a16:colId xmlns:a16="http://schemas.microsoft.com/office/drawing/2014/main" val="2096782459"/>
                    </a:ext>
                  </a:extLst>
                </a:gridCol>
                <a:gridCol w="817746">
                  <a:extLst>
                    <a:ext uri="{9D8B030D-6E8A-4147-A177-3AD203B41FA5}">
                      <a16:colId xmlns:a16="http://schemas.microsoft.com/office/drawing/2014/main" val="590504669"/>
                    </a:ext>
                  </a:extLst>
                </a:gridCol>
              </a:tblGrid>
              <a:tr h="748246">
                <a:tc>
                  <a:txBody>
                    <a:bodyPr/>
                    <a:lstStyle/>
                    <a:p>
                      <a:pPr algn="ctr" fontAlgn="ctr"/>
                      <a:r>
                        <a:rPr lang="en-US" sz="2100" b="1" u="none" strike="noStrike" dirty="0">
                          <a:effectLst/>
                        </a:rPr>
                        <a:t> CO.K</a:t>
                      </a:r>
                      <a:endParaRPr lang="en-US" sz="2100" b="1" i="0" u="none" strike="noStrike" dirty="0">
                        <a:solidFill>
                          <a:srgbClr val="000000"/>
                        </a:solidFill>
                        <a:effectLst/>
                        <a:latin typeface="Arial" panose="020B060402020202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PO1</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PO2</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PO3</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PO4</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PO5</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PO6</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PO7</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PO8</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PO9</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PO10</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PO11</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1" u="none" strike="noStrike" dirty="0">
                          <a:effectLst/>
                        </a:rPr>
                        <a:t>PO12</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199435395"/>
                  </a:ext>
                </a:extLst>
              </a:tr>
              <a:tr h="757048">
                <a:tc>
                  <a:txBody>
                    <a:bodyPr/>
                    <a:lstStyle/>
                    <a:p>
                      <a:pPr algn="ctr" rtl="0" fontAlgn="ctr"/>
                      <a:r>
                        <a:rPr lang="en-US" sz="2100" b="1" u="none" strike="noStrike" dirty="0">
                          <a:effectLst/>
                        </a:rPr>
                        <a:t>CO1</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79903705"/>
                  </a:ext>
                </a:extLst>
              </a:tr>
              <a:tr h="748246">
                <a:tc>
                  <a:txBody>
                    <a:bodyPr/>
                    <a:lstStyle/>
                    <a:p>
                      <a:pPr algn="ctr" rtl="0" fontAlgn="ctr"/>
                      <a:r>
                        <a:rPr lang="en-US" sz="2100" b="1" u="none" strike="noStrike" dirty="0">
                          <a:effectLst/>
                        </a:rPr>
                        <a:t>CO2</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041487185"/>
                  </a:ext>
                </a:extLst>
              </a:tr>
              <a:tr h="748246">
                <a:tc>
                  <a:txBody>
                    <a:bodyPr/>
                    <a:lstStyle/>
                    <a:p>
                      <a:pPr algn="ctr" rtl="0" fontAlgn="ctr"/>
                      <a:r>
                        <a:rPr lang="en-US" sz="2100" b="1" u="none" strike="noStrike" dirty="0">
                          <a:effectLst/>
                        </a:rPr>
                        <a:t>CO3</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 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3230989355"/>
                  </a:ext>
                </a:extLst>
              </a:tr>
              <a:tr h="748246">
                <a:tc>
                  <a:txBody>
                    <a:bodyPr/>
                    <a:lstStyle/>
                    <a:p>
                      <a:pPr algn="ctr" rtl="0" fontAlgn="ctr"/>
                      <a:r>
                        <a:rPr lang="en-US" sz="2100" b="1" u="none" strike="noStrike" dirty="0">
                          <a:effectLst/>
                        </a:rPr>
                        <a:t>CO4</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4294284923"/>
                  </a:ext>
                </a:extLst>
              </a:tr>
              <a:tr h="748246">
                <a:tc>
                  <a:txBody>
                    <a:bodyPr/>
                    <a:lstStyle/>
                    <a:p>
                      <a:pPr algn="ctr" rtl="0" fontAlgn="ctr"/>
                      <a:r>
                        <a:rPr lang="en-US" sz="2100" b="1" u="none" strike="noStrike" dirty="0">
                          <a:effectLst/>
                        </a:rPr>
                        <a:t>CO5</a:t>
                      </a:r>
                      <a:endParaRPr lang="en-US" sz="2100" b="1" i="0" u="none" strike="noStrike" dirty="0">
                        <a:solidFill>
                          <a:srgbClr val="000000"/>
                        </a:solidFill>
                        <a:effectLst/>
                        <a:latin typeface="Calibri" panose="020F050202020403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3</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022190676"/>
                  </a:ext>
                </a:extLst>
              </a:tr>
              <a:tr h="378524">
                <a:tc>
                  <a:txBody>
                    <a:bodyPr/>
                    <a:lstStyle/>
                    <a:p>
                      <a:pPr algn="ctr" fontAlgn="ctr"/>
                      <a:r>
                        <a:rPr lang="en-US" sz="2100" b="1" u="none" strike="noStrike" dirty="0">
                          <a:effectLst/>
                        </a:rPr>
                        <a:t>AVG </a:t>
                      </a:r>
                      <a:endParaRPr lang="en-US" sz="2100" b="1" i="0" u="none" strike="noStrike" dirty="0">
                        <a:solidFill>
                          <a:srgbClr val="000000"/>
                        </a:solidFill>
                        <a:effectLst/>
                        <a:latin typeface="Arial" panose="020B0604020202020204" pitchFamily="34" charset="0"/>
                      </a:endParaRP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2.8</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2.0</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2.8</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2.4</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3.0</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tc>
                  <a:txBody>
                    <a:bodyPr/>
                    <a:lstStyle/>
                    <a:p>
                      <a:pPr algn="ctr" rtl="0" fontAlgn="ctr"/>
                      <a:r>
                        <a:rPr lang="en-US" sz="2100" b="0" i="0" u="none" strike="noStrike" dirty="0">
                          <a:solidFill>
                            <a:srgbClr val="000000"/>
                          </a:solidFill>
                          <a:effectLst/>
                          <a:latin typeface="Calibri" panose="020F0502020204030204" pitchFamily="34" charset="0"/>
                        </a:rPr>
                        <a:t>-</a:t>
                      </a:r>
                    </a:p>
                  </a:txBody>
                  <a:tcPr marL="8170" marR="8170" marT="81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blipFill>
                      <a:blip r:embed="rId2"/>
                      <a:tile tx="0" ty="0" sx="100000" sy="100000" flip="none" algn="tl"/>
                    </a:blipFill>
                  </a:tcPr>
                </a:tc>
                <a:extLst>
                  <a:ext uri="{0D108BD9-81ED-4DB2-BD59-A6C34878D82A}">
                    <a16:rowId xmlns:a16="http://schemas.microsoft.com/office/drawing/2014/main" val="1419157533"/>
                  </a:ext>
                </a:extLst>
              </a:tr>
            </a:tbl>
          </a:graphicData>
        </a:graphic>
      </p:graphicFrame>
    </p:spTree>
    <p:extLst>
      <p:ext uri="{BB962C8B-B14F-4D97-AF65-F5344CB8AC3E}">
        <p14:creationId xmlns:p14="http://schemas.microsoft.com/office/powerpoint/2010/main" val="25093718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Singleton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18309" y="1076532"/>
            <a:ext cx="11277600" cy="4832092"/>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Advantage of Singleton Design Pattern:-</a:t>
            </a:r>
          </a:p>
          <a:p>
            <a:pPr algn="just"/>
            <a:endParaRPr lang="en-US" sz="2800" b="1" u="sng" dirty="0"/>
          </a:p>
          <a:p>
            <a:pPr algn="just"/>
            <a:r>
              <a:rPr lang="en-US" sz="2800" dirty="0"/>
              <a:t>Saves memory because object is not created at each request. Only single instance is reused again and again.</a:t>
            </a:r>
          </a:p>
          <a:p>
            <a:pPr algn="just"/>
            <a:endParaRPr lang="en-US" sz="2800" dirty="0"/>
          </a:p>
          <a:p>
            <a:pPr algn="just"/>
            <a:r>
              <a:rPr lang="en-US" sz="2800" b="1" u="sng" dirty="0"/>
              <a:t>Usage of Singleton design pattern :-</a:t>
            </a:r>
          </a:p>
          <a:p>
            <a:pPr algn="just"/>
            <a:endParaRPr lang="en-US" sz="2800" b="1" u="sng" dirty="0"/>
          </a:p>
          <a:p>
            <a:pPr algn="just"/>
            <a:r>
              <a:rPr lang="en-US" sz="2800" dirty="0"/>
              <a:t>Singleton pattern is mostly used in multi-threaded and database applications. It is used in logging, caching, thread pools, configuration settings etc.</a:t>
            </a:r>
          </a:p>
          <a:p>
            <a:pPr algn="just"/>
            <a:endParaRPr lang="en-US" sz="2800" dirty="0"/>
          </a:p>
        </p:txBody>
      </p:sp>
    </p:spTree>
    <p:extLst>
      <p:ext uri="{BB962C8B-B14F-4D97-AF65-F5344CB8AC3E}">
        <p14:creationId xmlns:p14="http://schemas.microsoft.com/office/powerpoint/2010/main" val="20654529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Singleton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18309" y="1076532"/>
            <a:ext cx="11277600" cy="4832092"/>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How to create Singleton design pattern:-</a:t>
            </a:r>
          </a:p>
          <a:p>
            <a:pPr algn="just"/>
            <a:endParaRPr lang="en-US" sz="2800" b="1" u="sng" dirty="0"/>
          </a:p>
          <a:p>
            <a:pPr algn="just"/>
            <a:r>
              <a:rPr lang="en-US" sz="2800" dirty="0"/>
              <a:t>To create the singleton class, we need to have static member of class, private constructor and static factory method.</a:t>
            </a:r>
          </a:p>
          <a:p>
            <a:pPr algn="just"/>
            <a:endParaRPr lang="en-US" sz="2800" dirty="0"/>
          </a:p>
          <a:p>
            <a:pPr marL="457200" indent="-457200" algn="just">
              <a:buFont typeface="Wingdings" panose="05000000000000000000" pitchFamily="2" charset="2"/>
              <a:buChar char="Ø"/>
            </a:pPr>
            <a:r>
              <a:rPr lang="en-US" sz="2800" b="1" u="sng" dirty="0"/>
              <a:t>Static member: </a:t>
            </a:r>
            <a:r>
              <a:rPr lang="en-US" sz="2800" dirty="0"/>
              <a:t>It gets memory only once because of static, it contains the instance of the Singleton class.</a:t>
            </a:r>
          </a:p>
          <a:p>
            <a:pPr marL="457200" indent="-457200" algn="just">
              <a:buFont typeface="Wingdings" panose="05000000000000000000" pitchFamily="2" charset="2"/>
              <a:buChar char="Ø"/>
            </a:pPr>
            <a:r>
              <a:rPr lang="en-US" sz="2800" b="1" u="sng" dirty="0"/>
              <a:t>Private constructor: </a:t>
            </a:r>
            <a:r>
              <a:rPr lang="en-US" sz="2800" dirty="0"/>
              <a:t>It will prevent to instantiate the Singleton class from outside the class.</a:t>
            </a:r>
          </a:p>
          <a:p>
            <a:pPr marL="457200" indent="-457200" algn="just">
              <a:buFont typeface="Wingdings" panose="05000000000000000000" pitchFamily="2" charset="2"/>
              <a:buChar char="Ø"/>
            </a:pPr>
            <a:r>
              <a:rPr lang="en-US" sz="2800" b="1" u="sng" dirty="0"/>
              <a:t>Static factory method:</a:t>
            </a:r>
            <a:r>
              <a:rPr lang="en-US" sz="2800" dirty="0"/>
              <a:t> This provides the global point of access to the Singleton object and returns the instance to the caller.</a:t>
            </a:r>
          </a:p>
        </p:txBody>
      </p:sp>
    </p:spTree>
    <p:extLst>
      <p:ext uri="{BB962C8B-B14F-4D97-AF65-F5344CB8AC3E}">
        <p14:creationId xmlns:p14="http://schemas.microsoft.com/office/powerpoint/2010/main" val="1057665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18309" y="1076532"/>
            <a:ext cx="11277600" cy="4832092"/>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dirty="0"/>
              <a:t>Singleton pattern is one of the simplest design patterns in Java. This type of design pattern comes under creational pattern as this pattern provides one of the best ways to create an object.</a:t>
            </a:r>
          </a:p>
          <a:p>
            <a:pPr algn="just"/>
            <a:endParaRPr lang="en-US" sz="2800" dirty="0"/>
          </a:p>
          <a:p>
            <a:pPr algn="just"/>
            <a:r>
              <a:rPr lang="en-US" sz="2800" b="1" dirty="0"/>
              <a:t>We're going to create a </a:t>
            </a:r>
            <a:r>
              <a:rPr lang="en-US" sz="2800" b="1" dirty="0" err="1"/>
              <a:t>SingleObject</a:t>
            </a:r>
            <a:r>
              <a:rPr lang="en-US" sz="2800" b="1" dirty="0"/>
              <a:t> class. </a:t>
            </a:r>
            <a:r>
              <a:rPr lang="en-US" sz="2800" b="1" dirty="0" err="1"/>
              <a:t>SingleObject</a:t>
            </a:r>
            <a:r>
              <a:rPr lang="en-US" sz="2800" b="1" dirty="0"/>
              <a:t> class have its constructor as private and have a static instance of itself.</a:t>
            </a:r>
          </a:p>
          <a:p>
            <a:pPr algn="just"/>
            <a:endParaRPr lang="en-US" sz="2800" dirty="0"/>
          </a:p>
          <a:p>
            <a:pPr marL="457200" indent="-457200" algn="just">
              <a:buFont typeface="Wingdings" panose="05000000000000000000" pitchFamily="2" charset="2"/>
              <a:buChar char="Ø"/>
            </a:pPr>
            <a:r>
              <a:rPr lang="en-US" sz="2800" dirty="0" err="1"/>
              <a:t>SingleObject</a:t>
            </a:r>
            <a:r>
              <a:rPr lang="en-US" sz="2800" dirty="0"/>
              <a:t> class provides a static method to get its static instance to outside world. </a:t>
            </a:r>
            <a:r>
              <a:rPr lang="en-US" sz="2800" dirty="0" err="1"/>
              <a:t>SingletonPatternDemo</a:t>
            </a:r>
            <a:r>
              <a:rPr lang="en-US" sz="2800" dirty="0"/>
              <a:t>, our demo class will use </a:t>
            </a:r>
            <a:r>
              <a:rPr lang="en-US" sz="2800" dirty="0" err="1"/>
              <a:t>SingleObject</a:t>
            </a:r>
            <a:r>
              <a:rPr lang="en-US" sz="2800" dirty="0"/>
              <a:t> class to get a </a:t>
            </a:r>
            <a:r>
              <a:rPr lang="en-US" sz="2800" dirty="0" err="1"/>
              <a:t>SingleObject</a:t>
            </a:r>
            <a:r>
              <a:rPr lang="en-US" sz="2800" dirty="0"/>
              <a:t> object.</a:t>
            </a:r>
          </a:p>
          <a:p>
            <a:pPr algn="just"/>
            <a:endParaRPr lang="en-US" sz="2800" dirty="0"/>
          </a:p>
        </p:txBody>
      </p:sp>
    </p:spTree>
    <p:extLst>
      <p:ext uri="{BB962C8B-B14F-4D97-AF65-F5344CB8AC3E}">
        <p14:creationId xmlns:p14="http://schemas.microsoft.com/office/powerpoint/2010/main" val="22049584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Singleton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3808417" y="909000"/>
            <a:ext cx="4575165" cy="5629919"/>
          </a:xfrm>
          <a:prstGeom prst="rect">
            <a:avLst/>
          </a:prstGeom>
          <a:ln w="19050">
            <a:solidFill>
              <a:schemeClr val="tx1"/>
            </a:solidFill>
          </a:ln>
        </p:spPr>
      </p:pic>
    </p:spTree>
    <p:extLst>
      <p:ext uri="{BB962C8B-B14F-4D97-AF65-F5344CB8AC3E}">
        <p14:creationId xmlns:p14="http://schemas.microsoft.com/office/powerpoint/2010/main" val="38037753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Singleton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381000" y="895568"/>
            <a:ext cx="2633206" cy="1303821"/>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3444448" y="895568"/>
            <a:ext cx="7453743" cy="5825914"/>
          </a:xfrm>
          <a:prstGeom prst="rect">
            <a:avLst/>
          </a:prstGeom>
          <a:ln w="19050">
            <a:solidFill>
              <a:schemeClr val="tx1"/>
            </a:solidFill>
          </a:ln>
        </p:spPr>
      </p:pic>
    </p:spTree>
    <p:extLst>
      <p:ext uri="{BB962C8B-B14F-4D97-AF65-F5344CB8AC3E}">
        <p14:creationId xmlns:p14="http://schemas.microsoft.com/office/powerpoint/2010/main" val="20621836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Singleton Design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76200" y="860662"/>
            <a:ext cx="4507310" cy="1575504"/>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4683277" y="860662"/>
            <a:ext cx="7432523" cy="5395919"/>
          </a:xfrm>
          <a:prstGeom prst="rect">
            <a:avLst/>
          </a:prstGeom>
          <a:ln w="12700">
            <a:solidFill>
              <a:schemeClr val="tx1"/>
            </a:solidFill>
          </a:ln>
        </p:spPr>
      </p:pic>
      <p:pic>
        <p:nvPicPr>
          <p:cNvPr id="10" name="Picture 9"/>
          <p:cNvPicPr>
            <a:picLocks noChangeAspect="1"/>
          </p:cNvPicPr>
          <p:nvPr/>
        </p:nvPicPr>
        <p:blipFill>
          <a:blip r:embed="rId4"/>
          <a:stretch>
            <a:fillRect/>
          </a:stretch>
        </p:blipFill>
        <p:spPr>
          <a:xfrm>
            <a:off x="816942" y="3139341"/>
            <a:ext cx="2672292" cy="2710468"/>
          </a:xfrm>
          <a:prstGeom prst="rect">
            <a:avLst/>
          </a:prstGeom>
          <a:ln w="28575">
            <a:solidFill>
              <a:schemeClr val="tx1"/>
            </a:solidFill>
          </a:ln>
        </p:spPr>
      </p:pic>
    </p:spTree>
    <p:extLst>
      <p:ext uri="{BB962C8B-B14F-4D97-AF65-F5344CB8AC3E}">
        <p14:creationId xmlns:p14="http://schemas.microsoft.com/office/powerpoint/2010/main" val="24307643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Daily Quiz</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16131" y="1021538"/>
            <a:ext cx="113538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400" b="1" dirty="0">
                <a:latin typeface="+mj-lt"/>
              </a:rPr>
              <a:t>Which of the following pattern refers to creating duplicate object while keeping performance in mind.</a:t>
            </a:r>
          </a:p>
          <a:p>
            <a:pPr marL="457200" indent="-457200" algn="just">
              <a:buFont typeface="+mj-lt"/>
              <a:buAutoNum type="alphaUcPeriod"/>
            </a:pPr>
            <a:r>
              <a:rPr lang="en-US" sz="2400" dirty="0">
                <a:latin typeface="+mj-lt"/>
              </a:rPr>
              <a:t>Builder Pattern</a:t>
            </a:r>
          </a:p>
          <a:p>
            <a:pPr marL="457200" indent="-457200" algn="just">
              <a:buFont typeface="+mj-lt"/>
              <a:buAutoNum type="alphaUcPeriod"/>
            </a:pPr>
            <a:r>
              <a:rPr lang="en-US" sz="2400" dirty="0">
                <a:latin typeface="+mj-lt"/>
              </a:rPr>
              <a:t>Bridge Pattern</a:t>
            </a:r>
          </a:p>
          <a:p>
            <a:pPr marL="457200" indent="-457200" algn="just">
              <a:buFont typeface="+mj-lt"/>
              <a:buAutoNum type="alphaUcPeriod"/>
            </a:pPr>
            <a:r>
              <a:rPr lang="en-US" sz="2400" dirty="0">
                <a:latin typeface="+mj-lt"/>
              </a:rPr>
              <a:t>Prototype Pattern</a:t>
            </a:r>
          </a:p>
          <a:p>
            <a:pPr marL="457200" indent="-457200" algn="just">
              <a:buFont typeface="+mj-lt"/>
              <a:buAutoNum type="alphaUcPeriod"/>
            </a:pPr>
            <a:r>
              <a:rPr lang="en-US" sz="2400" dirty="0">
                <a:latin typeface="+mj-lt"/>
              </a:rPr>
              <a:t>Filter Pattern.</a:t>
            </a:r>
          </a:p>
          <a:p>
            <a:pPr algn="just"/>
            <a:endParaRPr lang="en-US" sz="2400" dirty="0">
              <a:latin typeface="+mj-lt"/>
            </a:endParaRPr>
          </a:p>
          <a:p>
            <a:pPr algn="just"/>
            <a:r>
              <a:rPr lang="en-US" sz="2400" b="1" dirty="0">
                <a:latin typeface="+mj-lt"/>
              </a:rPr>
              <a:t>Define the skeleton of an algorithm in an operation, deferring some steps to subclasses. It lets subclasses redefine certain steps of an algorithm without changing the algorithm structure.</a:t>
            </a:r>
          </a:p>
          <a:p>
            <a:pPr marL="457200" indent="-457200" algn="just">
              <a:buFont typeface="+mj-lt"/>
              <a:buAutoNum type="alphaUcPeriod"/>
            </a:pPr>
            <a:r>
              <a:rPr lang="en-US" sz="2400" dirty="0">
                <a:latin typeface="+mj-lt"/>
              </a:rPr>
              <a:t>Chain of responsibility</a:t>
            </a:r>
          </a:p>
          <a:p>
            <a:pPr marL="457200" indent="-457200" algn="just">
              <a:buFont typeface="+mj-lt"/>
              <a:buAutoNum type="alphaUcPeriod"/>
            </a:pPr>
            <a:r>
              <a:rPr lang="en-US" sz="2400" dirty="0">
                <a:latin typeface="+mj-lt"/>
              </a:rPr>
              <a:t>Template method</a:t>
            </a:r>
          </a:p>
          <a:p>
            <a:pPr marL="457200" indent="-457200" algn="just">
              <a:buFont typeface="+mj-lt"/>
              <a:buAutoNum type="alphaUcPeriod"/>
            </a:pPr>
            <a:r>
              <a:rPr lang="en-US" sz="2400" dirty="0">
                <a:latin typeface="+mj-lt"/>
              </a:rPr>
              <a:t>Interpreter</a:t>
            </a:r>
          </a:p>
          <a:p>
            <a:pPr marL="457200" indent="-457200" algn="just">
              <a:buFont typeface="+mj-lt"/>
              <a:buAutoNum type="alphaUcPeriod"/>
            </a:pPr>
            <a:r>
              <a:rPr lang="en-US" sz="2400" dirty="0">
                <a:latin typeface="+mj-lt"/>
              </a:rPr>
              <a:t>Prototype</a:t>
            </a:r>
          </a:p>
        </p:txBody>
      </p:sp>
    </p:spTree>
    <p:extLst>
      <p:ext uri="{BB962C8B-B14F-4D97-AF65-F5344CB8AC3E}">
        <p14:creationId xmlns:p14="http://schemas.microsoft.com/office/powerpoint/2010/main" val="2469371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Daily Quiz</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400" b="1" dirty="0">
                <a:latin typeface="+mj-lt"/>
              </a:rPr>
              <a:t>Which design pattern suggest multiple classes through which request is passed and multiple but only relevant classes carry out operations on the request.</a:t>
            </a:r>
          </a:p>
          <a:p>
            <a:pPr algn="just"/>
            <a:endParaRPr lang="en-US" sz="2400" b="1" dirty="0">
              <a:latin typeface="+mj-lt"/>
            </a:endParaRPr>
          </a:p>
          <a:p>
            <a:pPr marL="457200" indent="-457200" algn="just">
              <a:buFont typeface="+mj-lt"/>
              <a:buAutoNum type="alphaUcPeriod"/>
            </a:pPr>
            <a:r>
              <a:rPr lang="en-US" sz="2400" dirty="0">
                <a:latin typeface="+mj-lt"/>
              </a:rPr>
              <a:t>Singleton pattern</a:t>
            </a:r>
          </a:p>
          <a:p>
            <a:pPr marL="457200" indent="-457200" algn="just">
              <a:buFont typeface="+mj-lt"/>
              <a:buAutoNum type="alphaUcPeriod"/>
            </a:pPr>
            <a:r>
              <a:rPr lang="en-US" sz="2400" dirty="0">
                <a:latin typeface="+mj-lt"/>
              </a:rPr>
              <a:t>Chain of responsibility pattern</a:t>
            </a:r>
          </a:p>
          <a:p>
            <a:pPr marL="457200" indent="-457200" algn="just">
              <a:buFont typeface="+mj-lt"/>
              <a:buAutoNum type="alphaUcPeriod"/>
            </a:pPr>
            <a:r>
              <a:rPr lang="en-US" sz="2400" dirty="0">
                <a:latin typeface="+mj-lt"/>
              </a:rPr>
              <a:t>State pattern</a:t>
            </a:r>
          </a:p>
          <a:p>
            <a:pPr marL="457200" indent="-457200" algn="just">
              <a:buFont typeface="+mj-lt"/>
              <a:buAutoNum type="alphaUcPeriod"/>
            </a:pPr>
            <a:r>
              <a:rPr lang="en-US" sz="2400" dirty="0">
                <a:latin typeface="+mj-lt"/>
              </a:rPr>
              <a:t>Bridge pattern</a:t>
            </a:r>
          </a:p>
          <a:p>
            <a:pPr algn="just"/>
            <a:endParaRPr lang="en-US" sz="2400" dirty="0">
              <a:latin typeface="+mj-lt"/>
            </a:endParaRPr>
          </a:p>
          <a:p>
            <a:pPr algn="just"/>
            <a:r>
              <a:rPr lang="en-US" sz="2400" b="1" dirty="0">
                <a:latin typeface="+mj-lt"/>
              </a:rPr>
              <a:t>Most user interface design patterns fall with in one of ____ categories of patterns.</a:t>
            </a:r>
          </a:p>
          <a:p>
            <a:pPr algn="just"/>
            <a:endParaRPr lang="en-US" sz="2400" dirty="0">
              <a:latin typeface="+mj-lt"/>
            </a:endParaRPr>
          </a:p>
          <a:p>
            <a:pPr marL="457200" indent="-457200" algn="just">
              <a:buFont typeface="+mj-lt"/>
              <a:buAutoNum type="alphaUcPeriod"/>
            </a:pPr>
            <a:r>
              <a:rPr lang="en-US" sz="2400" dirty="0">
                <a:latin typeface="+mj-lt"/>
              </a:rPr>
              <a:t>5</a:t>
            </a:r>
          </a:p>
          <a:p>
            <a:pPr marL="457200" indent="-457200" algn="just">
              <a:buFont typeface="+mj-lt"/>
              <a:buAutoNum type="alphaUcPeriod"/>
            </a:pPr>
            <a:r>
              <a:rPr lang="en-US" sz="2400" dirty="0">
                <a:latin typeface="+mj-lt"/>
              </a:rPr>
              <a:t>10</a:t>
            </a:r>
          </a:p>
          <a:p>
            <a:pPr marL="457200" indent="-457200" algn="just">
              <a:buFont typeface="+mj-lt"/>
              <a:buAutoNum type="alphaUcPeriod"/>
            </a:pPr>
            <a:r>
              <a:rPr lang="en-US" sz="2400" dirty="0">
                <a:latin typeface="+mj-lt"/>
              </a:rPr>
              <a:t>25</a:t>
            </a:r>
          </a:p>
          <a:p>
            <a:pPr marL="457200" indent="-457200" algn="just">
              <a:buFont typeface="+mj-lt"/>
              <a:buAutoNum type="alphaUcPeriod"/>
            </a:pPr>
            <a:r>
              <a:rPr lang="en-US" sz="2400" dirty="0">
                <a:latin typeface="+mj-lt"/>
              </a:rPr>
              <a:t>100</a:t>
            </a:r>
          </a:p>
        </p:txBody>
      </p:sp>
    </p:spTree>
    <p:extLst>
      <p:ext uri="{BB962C8B-B14F-4D97-AF65-F5344CB8AC3E}">
        <p14:creationId xmlns:p14="http://schemas.microsoft.com/office/powerpoint/2010/main" val="27876438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Weekly Assignment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3046988"/>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buFont typeface="+mj-lt"/>
              <a:buAutoNum type="arabicPeriod"/>
            </a:pPr>
            <a:r>
              <a:rPr lang="en-US" sz="3200" dirty="0">
                <a:latin typeface="+mj-lt"/>
              </a:rPr>
              <a:t>What are Design Patterns in Java? What are the types of design patterns in Java.</a:t>
            </a:r>
          </a:p>
          <a:p>
            <a:pPr marL="457200" indent="-457200">
              <a:buFont typeface="+mj-lt"/>
              <a:buAutoNum type="arabicPeriod"/>
            </a:pPr>
            <a:r>
              <a:rPr lang="en-US" sz="3200" dirty="0"/>
              <a:t>What are the Creational Patterns and What Is Factory Pattern.</a:t>
            </a:r>
          </a:p>
          <a:p>
            <a:pPr marL="457200" indent="-457200">
              <a:buFont typeface="+mj-lt"/>
              <a:buAutoNum type="arabicPeriod"/>
            </a:pPr>
            <a:r>
              <a:rPr lang="en-US" sz="3200" dirty="0"/>
              <a:t>What Is Abstract Factory Pattern.</a:t>
            </a:r>
          </a:p>
          <a:p>
            <a:pPr marL="457200" indent="-457200">
              <a:buFont typeface="+mj-lt"/>
              <a:buAutoNum type="arabicPeriod"/>
            </a:pPr>
            <a:r>
              <a:rPr lang="en-US" sz="3200" dirty="0">
                <a:latin typeface="+mj-lt"/>
              </a:rPr>
              <a:t>Explain Structural Patterns in Java.</a:t>
            </a:r>
          </a:p>
          <a:p>
            <a:r>
              <a:rPr lang="en-US" sz="3200" dirty="0">
                <a:latin typeface="+mj-lt"/>
              </a:rPr>
              <a:t>5.  Explain the Singleton pattern.</a:t>
            </a:r>
          </a:p>
        </p:txBody>
      </p:sp>
    </p:spTree>
    <p:extLst>
      <p:ext uri="{BB962C8B-B14F-4D97-AF65-F5344CB8AC3E}">
        <p14:creationId xmlns:p14="http://schemas.microsoft.com/office/powerpoint/2010/main" val="239011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5" name="Footer Placeholder 4"/>
          <p:cNvSpPr>
            <a:spLocks noGrp="1"/>
          </p:cNvSpPr>
          <p:nvPr>
            <p:ph type="ftr" sz="quarter" idx="11"/>
          </p:nvPr>
        </p:nvSpPr>
        <p:spPr>
          <a:xfrm>
            <a:off x="4038600" y="6356356"/>
            <a:ext cx="50292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Link ( YouTube &amp; NPTEL Video Links)</a:t>
            </a:r>
          </a:p>
        </p:txBody>
      </p:sp>
      <p:sp>
        <p:nvSpPr>
          <p:cNvPr id="9" name="Content Placeholder 2"/>
          <p:cNvSpPr>
            <a:spLocks noGrp="1"/>
          </p:cNvSpPr>
          <p:nvPr>
            <p:ph idx="1"/>
          </p:nvPr>
        </p:nvSpPr>
        <p:spPr>
          <a:xfrm>
            <a:off x="914400" y="1066800"/>
            <a:ext cx="11049000" cy="4525963"/>
          </a:xfrm>
        </p:spPr>
        <p:txBody>
          <a:bodyPr>
            <a:normAutofit/>
          </a:bodyPr>
          <a:lstStyle/>
          <a:p>
            <a:pPr marL="0" indent="0" algn="just">
              <a:buNone/>
            </a:pPr>
            <a:endParaRPr lang="en-US" sz="2800" dirty="0"/>
          </a:p>
          <a:p>
            <a:pPr>
              <a:buNone/>
            </a:pPr>
            <a:endParaRPr lang="en-US" dirty="0"/>
          </a:p>
        </p:txBody>
      </p:sp>
      <p:sp>
        <p:nvSpPr>
          <p:cNvPr id="8" name="Content Placeholder 2"/>
          <p:cNvSpPr txBox="1">
            <a:spLocks/>
          </p:cNvSpPr>
          <p:nvPr/>
        </p:nvSpPr>
        <p:spPr>
          <a:xfrm>
            <a:off x="239486" y="1062445"/>
            <a:ext cx="11734800" cy="4525963"/>
          </a:xfrm>
          <a:prstGeom prst="rect">
            <a:avLst/>
          </a:prstGeom>
          <a:solidFill>
            <a:schemeClr val="accent3"/>
          </a:solidFill>
          <a:ln w="19050">
            <a:solidFill>
              <a:schemeClr val="tx1"/>
            </a:solidFill>
          </a:ln>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2800" u="sng" dirty="0"/>
              <a:t>YouTube  /other  Video Links</a:t>
            </a:r>
          </a:p>
          <a:p>
            <a:pPr>
              <a:lnSpc>
                <a:spcPct val="200000"/>
              </a:lnSpc>
            </a:pPr>
            <a:r>
              <a:rPr lang="en-IN" sz="2800" dirty="0">
                <a:solidFill>
                  <a:schemeClr val="tx2"/>
                </a:solidFill>
              </a:rPr>
              <a:t>https://youtu.be/rI4kdGLaUiQ?list=PL6n9fhu94yhUbctIoxoVTrklN3LMwTCmd</a:t>
            </a:r>
          </a:p>
          <a:p>
            <a:pPr>
              <a:lnSpc>
                <a:spcPct val="200000"/>
              </a:lnSpc>
            </a:pPr>
            <a:r>
              <a:rPr lang="en-IN" sz="2800" dirty="0">
                <a:solidFill>
                  <a:schemeClr val="tx2"/>
                </a:solidFill>
              </a:rPr>
              <a:t>https://youtu.be/v9ejT8FO-7I?list=PLrhzvIcii6GNjpARdnO4ueTUAVR9eMBpc</a:t>
            </a:r>
          </a:p>
          <a:p>
            <a:pPr>
              <a:lnSpc>
                <a:spcPct val="200000"/>
              </a:lnSpc>
            </a:pPr>
            <a:r>
              <a:rPr lang="en-IN" sz="2800" dirty="0">
                <a:solidFill>
                  <a:schemeClr val="tx2"/>
                </a:solidFill>
              </a:rPr>
              <a:t>https://youtu.be/VGLjQuEQgkI?list=PLt4nG7RVVk1h9lxOYSOGI9pcP3I5oblbx</a:t>
            </a:r>
          </a:p>
        </p:txBody>
      </p:sp>
    </p:spTree>
    <p:extLst>
      <p:ext uri="{BB962C8B-B14F-4D97-AF65-F5344CB8AC3E}">
        <p14:creationId xmlns:p14="http://schemas.microsoft.com/office/powerpoint/2010/main" val="383546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5" name="Footer Placeholder 4"/>
          <p:cNvSpPr>
            <a:spLocks noGrp="1"/>
          </p:cNvSpPr>
          <p:nvPr>
            <p:ph type="ftr" sz="quarter" idx="11"/>
          </p:nvPr>
        </p:nvSpPr>
        <p:spPr>
          <a:xfrm>
            <a:off x="4038600" y="6356356"/>
            <a:ext cx="50292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Program Specific Outcomes(PSOs)</a:t>
            </a:r>
          </a:p>
        </p:txBody>
      </p:sp>
      <p:graphicFrame>
        <p:nvGraphicFramePr>
          <p:cNvPr id="9" name="Table 8"/>
          <p:cNvGraphicFramePr>
            <a:graphicFrameLocks noGrp="1"/>
          </p:cNvGraphicFramePr>
          <p:nvPr>
            <p:extLst>
              <p:ext uri="{D42A27DB-BD31-4B8C-83A1-F6EECF244321}">
                <p14:modId xmlns:p14="http://schemas.microsoft.com/office/powerpoint/2010/main" val="1078432058"/>
              </p:ext>
            </p:extLst>
          </p:nvPr>
        </p:nvGraphicFramePr>
        <p:xfrm>
          <a:off x="1600200" y="840117"/>
          <a:ext cx="10210800" cy="6004877"/>
        </p:xfrm>
        <a:graphic>
          <a:graphicData uri="http://schemas.openxmlformats.org/drawingml/2006/table">
            <a:tbl>
              <a:tblPr firstRow="1" bandRow="1">
                <a:tableStyleId>{5C22544A-7EE6-4342-B048-85BDC9FD1C3A}</a:tableStyleId>
              </a:tblPr>
              <a:tblGrid>
                <a:gridCol w="1789622">
                  <a:extLst>
                    <a:ext uri="{9D8B030D-6E8A-4147-A177-3AD203B41FA5}">
                      <a16:colId xmlns:a16="http://schemas.microsoft.com/office/drawing/2014/main" val="20000"/>
                    </a:ext>
                  </a:extLst>
                </a:gridCol>
                <a:gridCol w="2848341">
                  <a:extLst>
                    <a:ext uri="{9D8B030D-6E8A-4147-A177-3AD203B41FA5}">
                      <a16:colId xmlns:a16="http://schemas.microsoft.com/office/drawing/2014/main" val="20001"/>
                    </a:ext>
                  </a:extLst>
                </a:gridCol>
                <a:gridCol w="5572837">
                  <a:extLst>
                    <a:ext uri="{9D8B030D-6E8A-4147-A177-3AD203B41FA5}">
                      <a16:colId xmlns:a16="http://schemas.microsoft.com/office/drawing/2014/main" val="20002"/>
                    </a:ext>
                  </a:extLst>
                </a:gridCol>
              </a:tblGrid>
              <a:tr h="911477">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S. No</a:t>
                      </a:r>
                      <a:r>
                        <a:rPr lang="en-IN" sz="2000" b="0" dirty="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Program Specific</a:t>
                      </a:r>
                    </a:p>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Outcomes (PSO)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 Description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145926">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2000" b="0" dirty="0">
                        <a:solidFill>
                          <a:schemeClr val="accent4">
                            <a:lumMod val="50000"/>
                          </a:schemeClr>
                        </a:solidFill>
                        <a:latin typeface="+mn-lt"/>
                        <a:ea typeface="Times New Roman"/>
                      </a:endParaRPr>
                    </a:p>
                    <a:p>
                      <a:pPr marL="68580" marR="0" algn="l">
                        <a:lnSpc>
                          <a:spcPct val="100000"/>
                        </a:lnSpc>
                        <a:spcBef>
                          <a:spcPts val="0"/>
                        </a:spcBef>
                        <a:spcAft>
                          <a:spcPts val="0"/>
                        </a:spcAft>
                      </a:pPr>
                      <a:endParaRPr lang="en-US" sz="2000" b="0" dirty="0">
                        <a:solidFill>
                          <a:schemeClr val="accent4">
                            <a:lumMod val="50000"/>
                          </a:schemeClr>
                        </a:solidFill>
                        <a:latin typeface="+mn-lt"/>
                        <a:ea typeface="Times New Roman"/>
                      </a:endParaRPr>
                    </a:p>
                    <a:p>
                      <a:pPr marL="68580" marR="0" algn="l">
                        <a:lnSpc>
                          <a:spcPct val="100000"/>
                        </a:lnSpc>
                        <a:spcBef>
                          <a:spcPts val="0"/>
                        </a:spcBef>
                        <a:spcAft>
                          <a:spcPts val="0"/>
                        </a:spcAft>
                      </a:pPr>
                      <a:r>
                        <a:rPr lang="en-US" sz="2000" b="0" dirty="0">
                          <a:solidFill>
                            <a:schemeClr val="accent4">
                              <a:lumMod val="50000"/>
                            </a:schemeClr>
                          </a:solidFill>
                          <a:latin typeface="+mn-lt"/>
                          <a:ea typeface="Times New Roman"/>
                        </a:rPr>
                        <a:t>Understand  to shows relationships and interactions</a:t>
                      </a:r>
                      <a:r>
                        <a:rPr lang="en-US" sz="2000" b="0" baseline="0" dirty="0">
                          <a:solidFill>
                            <a:schemeClr val="accent4">
                              <a:lumMod val="50000"/>
                            </a:schemeClr>
                          </a:solidFill>
                          <a:latin typeface="+mn-lt"/>
                          <a:ea typeface="Times New Roman"/>
                        </a:rPr>
                        <a:t> </a:t>
                      </a:r>
                      <a:r>
                        <a:rPr lang="en-US" sz="2000" b="0" dirty="0">
                          <a:solidFill>
                            <a:schemeClr val="accent4">
                              <a:lumMod val="50000"/>
                            </a:schemeClr>
                          </a:solidFill>
                          <a:latin typeface="+mn-lt"/>
                          <a:ea typeface="Times New Roman"/>
                        </a:rPr>
                        <a:t>between classes or objects</a:t>
                      </a:r>
                      <a:r>
                        <a:rPr lang="en-US" sz="2000" b="0" baseline="0" dirty="0">
                          <a:solidFill>
                            <a:schemeClr val="accent4">
                              <a:lumMod val="50000"/>
                            </a:schemeClr>
                          </a:solidFill>
                          <a:latin typeface="+mn-lt"/>
                          <a:ea typeface="Times New Roman"/>
                        </a:rPr>
                        <a:t> of a pattern.</a:t>
                      </a:r>
                      <a:endParaRPr lang="en-US" sz="2000" b="0" dirty="0">
                        <a:solidFill>
                          <a:schemeClr val="accent4">
                            <a:lumMod val="50000"/>
                          </a:schemeClr>
                        </a:solidFill>
                        <a:latin typeface="+mn-lt"/>
                        <a:ea typeface="Times New Roman"/>
                      </a:endParaRPr>
                    </a:p>
                    <a:p>
                      <a:pPr marL="68580" marR="0" algn="l">
                        <a:lnSpc>
                          <a:spcPct val="100000"/>
                        </a:lnSpc>
                        <a:spcBef>
                          <a:spcPts val="0"/>
                        </a:spcBef>
                        <a:spcAft>
                          <a:spcPts val="0"/>
                        </a:spcAft>
                      </a:pPr>
                      <a:r>
                        <a:rPr lang="en-US" sz="2000" b="0" dirty="0">
                          <a:solidFill>
                            <a:schemeClr val="accent4">
                              <a:lumMod val="50000"/>
                            </a:schemeClr>
                          </a:solidFill>
                          <a:latin typeface="+mn-lt"/>
                          <a:ea typeface="Times New Roman"/>
                        </a:rPr>
                        <a:t> </a:t>
                      </a:r>
                      <a:endParaRPr lang="en-US" sz="2000" b="0" baseline="0" dirty="0">
                        <a:solidFill>
                          <a:schemeClr val="accent4">
                            <a:lumMod val="50000"/>
                          </a:schemeClr>
                        </a:solidFill>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928735">
                <a:tc>
                  <a:txBody>
                    <a:bodyPr/>
                    <a:lstStyle/>
                    <a:p>
                      <a:pPr marL="0" marR="0" algn="ctr">
                        <a:lnSpc>
                          <a:spcPct val="115000"/>
                        </a:lnSpc>
                        <a:spcBef>
                          <a:spcPts val="0"/>
                        </a:spcBef>
                        <a:spcAft>
                          <a:spcPts val="0"/>
                        </a:spcAft>
                      </a:pPr>
                      <a:r>
                        <a:rPr lang="en-US" sz="2000" b="0">
                          <a:solidFill>
                            <a:schemeClr val="accent4">
                              <a:lumMod val="50000"/>
                            </a:schemeClr>
                          </a:solidFill>
                          <a:latin typeface="Times New Roman"/>
                          <a:ea typeface="Times New Roman"/>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endParaRPr lang="en-US" sz="2000" b="0" dirty="0">
                        <a:solidFill>
                          <a:schemeClr val="accent4">
                            <a:lumMod val="50000"/>
                          </a:schemeClr>
                        </a:solidFill>
                        <a:latin typeface="Times New Roman"/>
                        <a:ea typeface="Times New Roman"/>
                      </a:endParaRPr>
                    </a:p>
                    <a:p>
                      <a:pPr marL="68580" marR="0" algn="l">
                        <a:lnSpc>
                          <a:spcPct val="100000"/>
                        </a:lnSpc>
                        <a:spcBef>
                          <a:spcPts val="0"/>
                        </a:spcBef>
                        <a:spcAft>
                          <a:spcPts val="0"/>
                        </a:spcAft>
                      </a:pPr>
                      <a:r>
                        <a:rPr lang="en-US" sz="2000" b="0" dirty="0">
                          <a:solidFill>
                            <a:schemeClr val="accent4">
                              <a:lumMod val="50000"/>
                            </a:schemeClr>
                          </a:solidFill>
                          <a:latin typeface="Times New Roman"/>
                          <a:ea typeface="Times New Roman"/>
                        </a:rPr>
                        <a:t>Study to speed up the development process by providing well-tested, proven development</a:t>
                      </a:r>
                    </a:p>
                    <a:p>
                      <a:pPr marL="68580"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828952">
                <a:tc>
                  <a:txBody>
                    <a:bodyPr/>
                    <a:lstStyle/>
                    <a:p>
                      <a:pPr marL="0" marR="0" algn="ctr">
                        <a:lnSpc>
                          <a:spcPct val="115000"/>
                        </a:lnSpc>
                        <a:spcBef>
                          <a:spcPts val="0"/>
                        </a:spcBef>
                        <a:spcAft>
                          <a:spcPts val="0"/>
                        </a:spcAft>
                      </a:pPr>
                      <a:r>
                        <a:rPr lang="en-US" sz="2000" b="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p>
                      <a:pPr marL="68580" marR="0" algn="just">
                        <a:lnSpc>
                          <a:spcPct val="100000"/>
                        </a:lnSpc>
                        <a:spcBef>
                          <a:spcPts val="0"/>
                        </a:spcBef>
                        <a:spcAft>
                          <a:spcPts val="0"/>
                        </a:spcAft>
                      </a:pPr>
                      <a:endParaRPr lang="en-US" sz="2000" b="0" dirty="0">
                        <a:solidFill>
                          <a:schemeClr val="accent4">
                            <a:lumMod val="50000"/>
                          </a:schemeClr>
                        </a:solidFill>
                        <a:latin typeface="Times New Roman"/>
                        <a:ea typeface="Times New Roman"/>
                      </a:endParaRPr>
                    </a:p>
                    <a:p>
                      <a:pPr marL="68580" marR="0" algn="l">
                        <a:lnSpc>
                          <a:spcPct val="100000"/>
                        </a:lnSpc>
                        <a:spcBef>
                          <a:spcPts val="0"/>
                        </a:spcBef>
                        <a:spcAft>
                          <a:spcPts val="0"/>
                        </a:spcAft>
                      </a:pPr>
                      <a:r>
                        <a:rPr lang="en-US" sz="2000" b="0" baseline="0" dirty="0">
                          <a:solidFill>
                            <a:schemeClr val="accent4">
                              <a:lumMod val="50000"/>
                            </a:schemeClr>
                          </a:solidFill>
                          <a:latin typeface="+mn-lt"/>
                          <a:ea typeface="Times New Roman"/>
                        </a:rPr>
                        <a:t>Select a specific design pattern for the solution of a given design problem</a:t>
                      </a:r>
                    </a:p>
                    <a:p>
                      <a:pPr marL="68580" marR="0" algn="l">
                        <a:lnSpc>
                          <a:spcPts val="1235"/>
                        </a:lnSpc>
                        <a:spcBef>
                          <a:spcPts val="0"/>
                        </a:spcBef>
                        <a:spcAft>
                          <a:spcPts val="0"/>
                        </a:spcAft>
                      </a:pPr>
                      <a:endParaRPr lang="en-US" sz="2000" b="0" dirty="0">
                        <a:solidFill>
                          <a:schemeClr val="accent4">
                            <a:lumMod val="50000"/>
                          </a:schemeClr>
                        </a:solidFill>
                        <a:latin typeface="+mn-lt"/>
                        <a:ea typeface="Times New Roman"/>
                      </a:endParaRPr>
                    </a:p>
                    <a:p>
                      <a:pPr marL="68580"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994741">
                <a:tc>
                  <a:txBody>
                    <a:bodyPr/>
                    <a:lstStyle/>
                    <a:p>
                      <a:pPr marL="0" marR="0" algn="ctr">
                        <a:lnSpc>
                          <a:spcPct val="115000"/>
                        </a:lnSpc>
                        <a:spcBef>
                          <a:spcPts val="0"/>
                        </a:spcBef>
                        <a:spcAft>
                          <a:spcPts val="0"/>
                        </a:spcAft>
                      </a:pPr>
                      <a:r>
                        <a:rPr lang="en-US" sz="2000" b="0">
                          <a:solidFill>
                            <a:schemeClr val="accent4">
                              <a:lumMod val="50000"/>
                            </a:schemeClr>
                          </a:solidFill>
                          <a:latin typeface="Times New Roman"/>
                          <a:ea typeface="Times New Roman"/>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p>
                      <a:pPr marL="67945"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p>
                      <a:pPr marL="67945" marR="0" algn="l">
                        <a:lnSpc>
                          <a:spcPct val="100000"/>
                        </a:lnSpc>
                        <a:spcBef>
                          <a:spcPts val="0"/>
                        </a:spcBef>
                        <a:spcAft>
                          <a:spcPts val="0"/>
                        </a:spcAft>
                      </a:pPr>
                      <a:r>
                        <a:rPr lang="en-US" sz="2000" b="0" dirty="0">
                          <a:solidFill>
                            <a:schemeClr val="accent4">
                              <a:lumMod val="50000"/>
                            </a:schemeClr>
                          </a:solidFill>
                          <a:latin typeface="+mn-lt"/>
                          <a:ea typeface="Times New Roman"/>
                        </a:rPr>
                        <a:t>Create a catalogue entry for a simple design pattern whose purpose and application is understood.</a:t>
                      </a:r>
                    </a:p>
                    <a:p>
                      <a:pPr marL="67945" marR="0" algn="l">
                        <a:lnSpc>
                          <a:spcPts val="1235"/>
                        </a:lnSpc>
                        <a:spcBef>
                          <a:spcPts val="0"/>
                        </a:spcBef>
                        <a:spcAft>
                          <a:spcPts val="0"/>
                        </a:spcAft>
                      </a:pPr>
                      <a:endParaRPr lang="en-US" sz="2000" b="0" dirty="0">
                        <a:solidFill>
                          <a:schemeClr val="accent4">
                            <a:lumMod val="50000"/>
                          </a:schemeClr>
                        </a:solidFill>
                        <a:latin typeface="+mn-lt"/>
                        <a:ea typeface="Times New Roman"/>
                      </a:endParaRPr>
                    </a:p>
                    <a:p>
                      <a:pPr marL="67945" marR="0" algn="just">
                        <a:lnSpc>
                          <a:spcPts val="1235"/>
                        </a:lnSpc>
                        <a:spcBef>
                          <a:spcPts val="0"/>
                        </a:spcBef>
                        <a:spcAft>
                          <a:spcPts val="0"/>
                        </a:spcAft>
                      </a:pPr>
                      <a:endParaRPr lang="en-US" sz="2000" b="0" dirty="0">
                        <a:solidFill>
                          <a:schemeClr val="accent4">
                            <a:lumMod val="50000"/>
                          </a:schemeClr>
                        </a:solidFill>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298152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4062651"/>
          </a:xfrm>
          <a:prstGeom prst="rect">
            <a:avLst/>
          </a:prstGeom>
          <a:solidFill>
            <a:schemeClr val="accent3">
              <a:lumMod val="40000"/>
              <a:lumOff val="60000"/>
            </a:schemeClr>
          </a:solidFill>
          <a:ln w="28575">
            <a:solidFill>
              <a:schemeClr val="tx1"/>
            </a:solidFill>
          </a:ln>
        </p:spPr>
        <p:txBody>
          <a:bodyPr wrap="square">
            <a:spAutoFit/>
          </a:bodyPr>
          <a:lstStyle/>
          <a:p>
            <a:r>
              <a:rPr lang="en-US" sz="2000" b="1" dirty="0"/>
              <a:t>1. </a:t>
            </a:r>
            <a:r>
              <a:rPr lang="en-US" sz="2300" b="1" dirty="0"/>
              <a:t>Design patterns can be classified in _______ categories.</a:t>
            </a:r>
          </a:p>
          <a:p>
            <a:pPr marL="285750" indent="-285750">
              <a:buFont typeface="Wingdings" panose="05000000000000000000" pitchFamily="2" charset="2"/>
              <a:buChar char="q"/>
            </a:pPr>
            <a:r>
              <a:rPr lang="en-US" dirty="0"/>
              <a:t> 1</a:t>
            </a:r>
          </a:p>
          <a:p>
            <a:pPr marL="285750" indent="-285750">
              <a:buFont typeface="Wingdings" panose="05000000000000000000" pitchFamily="2" charset="2"/>
              <a:buChar char="q"/>
            </a:pPr>
            <a:r>
              <a:rPr lang="en-US" dirty="0"/>
              <a:t> 2</a:t>
            </a:r>
          </a:p>
          <a:p>
            <a:pPr marL="285750" indent="-285750">
              <a:buFont typeface="Wingdings" panose="05000000000000000000" pitchFamily="2" charset="2"/>
              <a:buChar char="q"/>
            </a:pPr>
            <a:r>
              <a:rPr lang="en-US" dirty="0"/>
              <a:t> 3</a:t>
            </a:r>
          </a:p>
          <a:p>
            <a:pPr marL="285750" indent="-285750">
              <a:buFont typeface="Wingdings" panose="05000000000000000000" pitchFamily="2" charset="2"/>
              <a:buChar char="q"/>
            </a:pPr>
            <a:r>
              <a:rPr lang="en-US" dirty="0"/>
              <a:t> 4</a:t>
            </a:r>
          </a:p>
          <a:p>
            <a:pPr algn="just"/>
            <a:endParaRPr lang="en-US" sz="2000" dirty="0">
              <a:latin typeface="+mj-lt"/>
            </a:endParaRPr>
          </a:p>
          <a:p>
            <a:pPr algn="just"/>
            <a:r>
              <a:rPr lang="en-US" sz="2300" b="1" dirty="0">
                <a:latin typeface="+mj-lt"/>
              </a:rPr>
              <a:t>2. Which design patterns are specifically concerned with communication between objects?</a:t>
            </a:r>
          </a:p>
          <a:p>
            <a:pPr algn="just"/>
            <a:endParaRPr lang="en-US" sz="2000" dirty="0">
              <a:latin typeface="+mj-lt"/>
            </a:endParaRPr>
          </a:p>
          <a:p>
            <a:pPr marL="342900" indent="-342900" algn="just">
              <a:buFont typeface="Wingdings" panose="05000000000000000000" pitchFamily="2" charset="2"/>
              <a:buChar char="q"/>
            </a:pPr>
            <a:r>
              <a:rPr lang="en-US" sz="2000" dirty="0">
                <a:latin typeface="+mj-lt"/>
              </a:rPr>
              <a:t>Creational Patterns</a:t>
            </a:r>
          </a:p>
          <a:p>
            <a:pPr marL="342900" indent="-342900" algn="just">
              <a:buFont typeface="Wingdings" panose="05000000000000000000" pitchFamily="2" charset="2"/>
              <a:buChar char="q"/>
            </a:pPr>
            <a:r>
              <a:rPr lang="en-US" sz="2000" dirty="0">
                <a:latin typeface="+mj-lt"/>
              </a:rPr>
              <a:t>Structural Patterns</a:t>
            </a:r>
          </a:p>
          <a:p>
            <a:pPr marL="342900" indent="-342900" algn="just">
              <a:buFont typeface="Wingdings" panose="05000000000000000000" pitchFamily="2" charset="2"/>
              <a:buChar char="q"/>
            </a:pPr>
            <a:r>
              <a:rPr lang="en-US" sz="2000" dirty="0">
                <a:latin typeface="+mj-lt"/>
              </a:rPr>
              <a:t>Behavioral Patterns</a:t>
            </a:r>
          </a:p>
          <a:p>
            <a:pPr marL="342900" indent="-342900" algn="just">
              <a:buFont typeface="Wingdings" panose="05000000000000000000" pitchFamily="2" charset="2"/>
              <a:buChar char="q"/>
            </a:pPr>
            <a:r>
              <a:rPr lang="en-US" sz="2000" dirty="0">
                <a:latin typeface="+mj-lt"/>
              </a:rPr>
              <a:t>J2EE Patterns</a:t>
            </a:r>
          </a:p>
          <a:p>
            <a:pPr algn="just"/>
            <a:endParaRPr lang="en-US" sz="2000" dirty="0">
              <a:latin typeface="+mj-lt"/>
            </a:endParaRPr>
          </a:p>
        </p:txBody>
      </p:sp>
    </p:spTree>
    <p:extLst>
      <p:ext uri="{BB962C8B-B14F-4D97-AF65-F5344CB8AC3E}">
        <p14:creationId xmlns:p14="http://schemas.microsoft.com/office/powerpoint/2010/main" val="1898233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4708981"/>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000" b="1" dirty="0">
                <a:latin typeface="+mj-lt"/>
              </a:rPr>
              <a:t> 3. Which design pattern provides a single class which provides simplified methods required by client and  </a:t>
            </a:r>
            <a:br>
              <a:rPr lang="en-US" sz="2000" b="1" dirty="0">
                <a:latin typeface="+mj-lt"/>
              </a:rPr>
            </a:br>
            <a:r>
              <a:rPr lang="en-US" sz="2000" b="1" dirty="0">
                <a:latin typeface="+mj-lt"/>
              </a:rPr>
              <a:t> delegates call to those methods? </a:t>
            </a:r>
          </a:p>
          <a:p>
            <a:pPr marL="342900" indent="-342900" algn="just">
              <a:buFont typeface="Wingdings" panose="05000000000000000000" pitchFamily="2" charset="2"/>
              <a:buChar char="q"/>
            </a:pPr>
            <a:r>
              <a:rPr lang="en-US" sz="2000" b="1" dirty="0">
                <a:latin typeface="+mj-lt"/>
              </a:rPr>
              <a:t> </a:t>
            </a:r>
            <a:r>
              <a:rPr lang="en-US" sz="2000" dirty="0">
                <a:latin typeface="+mj-lt"/>
              </a:rPr>
              <a:t>Adapter pattern</a:t>
            </a:r>
          </a:p>
          <a:p>
            <a:pPr marL="342900" indent="-342900" algn="just">
              <a:buFont typeface="Wingdings" panose="05000000000000000000" pitchFamily="2" charset="2"/>
              <a:buChar char="q"/>
            </a:pPr>
            <a:r>
              <a:rPr lang="en-US" sz="2000" dirty="0">
                <a:latin typeface="+mj-lt"/>
              </a:rPr>
              <a:t> Builder pattern</a:t>
            </a:r>
          </a:p>
          <a:p>
            <a:pPr marL="342900" indent="-342900" algn="just">
              <a:buFont typeface="Wingdings" panose="05000000000000000000" pitchFamily="2" charset="2"/>
              <a:buChar char="q"/>
            </a:pPr>
            <a:r>
              <a:rPr lang="en-US" sz="2000" dirty="0">
                <a:latin typeface="+mj-lt"/>
              </a:rPr>
              <a:t> Facade pattern</a:t>
            </a:r>
          </a:p>
          <a:p>
            <a:pPr marL="342900" indent="-342900" algn="just">
              <a:buFont typeface="Wingdings" panose="05000000000000000000" pitchFamily="2" charset="2"/>
              <a:buChar char="q"/>
            </a:pPr>
            <a:r>
              <a:rPr lang="en-US" sz="2000" dirty="0">
                <a:latin typeface="+mj-lt"/>
              </a:rPr>
              <a:t> Prototype pattern</a:t>
            </a:r>
          </a:p>
          <a:p>
            <a:pPr marL="342900" indent="-342900" algn="just">
              <a:buFont typeface="Wingdings" panose="05000000000000000000" pitchFamily="2" charset="2"/>
              <a:buChar char="q"/>
            </a:pPr>
            <a:endParaRPr lang="en-US" sz="2000" dirty="0">
              <a:latin typeface="+mj-lt"/>
            </a:endParaRPr>
          </a:p>
          <a:p>
            <a:pPr algn="just"/>
            <a:r>
              <a:rPr lang="en-US" sz="2000" b="1" dirty="0">
                <a:latin typeface="+mj-lt"/>
              </a:rPr>
              <a:t>4. Which design pattern suggests multiple classes through which request is passed and multiple but only relevant classes carry out operations on the request? </a:t>
            </a:r>
          </a:p>
          <a:p>
            <a:pPr algn="just"/>
            <a:endParaRPr lang="en-US" sz="2000" b="1" dirty="0">
              <a:latin typeface="+mj-lt"/>
            </a:endParaRPr>
          </a:p>
          <a:p>
            <a:pPr marL="342900" indent="-342900" algn="just">
              <a:buFont typeface="Wingdings" panose="05000000000000000000" pitchFamily="2" charset="2"/>
              <a:buChar char="q"/>
            </a:pPr>
            <a:r>
              <a:rPr lang="en-US" sz="2000" dirty="0">
                <a:latin typeface="+mj-lt"/>
              </a:rPr>
              <a:t> Singleton pattern</a:t>
            </a:r>
          </a:p>
          <a:p>
            <a:pPr marL="342900" indent="-342900" algn="just">
              <a:buFont typeface="Wingdings" panose="05000000000000000000" pitchFamily="2" charset="2"/>
              <a:buChar char="q"/>
            </a:pPr>
            <a:r>
              <a:rPr lang="en-US" sz="2000" dirty="0">
                <a:latin typeface="+mj-lt"/>
              </a:rPr>
              <a:t> Chain of responsibility pattern</a:t>
            </a:r>
          </a:p>
          <a:p>
            <a:pPr marL="342900" indent="-342900" algn="just">
              <a:buFont typeface="Wingdings" panose="05000000000000000000" pitchFamily="2" charset="2"/>
              <a:buChar char="q"/>
            </a:pPr>
            <a:r>
              <a:rPr lang="en-US" sz="2000" dirty="0">
                <a:latin typeface="+mj-lt"/>
              </a:rPr>
              <a:t> State pattern</a:t>
            </a:r>
          </a:p>
          <a:p>
            <a:pPr marL="342900" indent="-342900" algn="just">
              <a:buFont typeface="Wingdings" panose="05000000000000000000" pitchFamily="2" charset="2"/>
              <a:buChar char="q"/>
            </a:pPr>
            <a:r>
              <a:rPr lang="en-US" sz="2000" dirty="0">
                <a:latin typeface="+mj-lt"/>
              </a:rPr>
              <a:t> Bridge pattern</a:t>
            </a:r>
          </a:p>
          <a:p>
            <a:pPr algn="just"/>
            <a:endParaRPr lang="en-US" sz="2000" dirty="0">
              <a:latin typeface="+mj-lt"/>
            </a:endParaRPr>
          </a:p>
        </p:txBody>
      </p:sp>
    </p:spTree>
    <p:extLst>
      <p:ext uri="{BB962C8B-B14F-4D97-AF65-F5344CB8AC3E}">
        <p14:creationId xmlns:p14="http://schemas.microsoft.com/office/powerpoint/2010/main" val="787668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Glossary Questions</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381000" y="1066800"/>
            <a:ext cx="11620500" cy="5570756"/>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400" b="1" u="sng" dirty="0">
                <a:latin typeface="+mj-lt"/>
              </a:rPr>
              <a:t>Top 10 design pattern interview questions </a:t>
            </a:r>
          </a:p>
          <a:p>
            <a:pPr algn="ctr"/>
            <a:endParaRPr lang="en-US" sz="2400" b="1" u="sng" dirty="0">
              <a:latin typeface="+mj-lt"/>
            </a:endParaRPr>
          </a:p>
          <a:p>
            <a:pPr marL="342900" indent="-342900">
              <a:buFont typeface="+mj-lt"/>
              <a:buAutoNum type="arabicPeriod"/>
            </a:pPr>
            <a:r>
              <a:rPr lang="en-US" sz="2800" dirty="0"/>
              <a:t>What are design patterns?</a:t>
            </a:r>
          </a:p>
          <a:p>
            <a:pPr marL="342900" indent="-342900">
              <a:buFont typeface="+mj-lt"/>
              <a:buAutoNum type="arabicPeriod"/>
            </a:pPr>
            <a:r>
              <a:rPr lang="en-US" sz="2800" dirty="0"/>
              <a:t>How are design patterns categorized?</a:t>
            </a:r>
          </a:p>
          <a:p>
            <a:pPr marL="342900" indent="-342900">
              <a:buFont typeface="+mj-lt"/>
              <a:buAutoNum type="arabicPeriod"/>
            </a:pPr>
            <a:r>
              <a:rPr lang="en-US" sz="2800" dirty="0"/>
              <a:t>Explain the benefits of design patterns in Java.</a:t>
            </a:r>
          </a:p>
          <a:p>
            <a:pPr marL="342900" indent="-342900">
              <a:buFont typeface="+mj-lt"/>
              <a:buAutoNum type="arabicPeriod"/>
            </a:pPr>
            <a:r>
              <a:rPr lang="en-US" sz="2800" dirty="0"/>
              <a:t>Describe the factory pattern.</a:t>
            </a:r>
          </a:p>
          <a:p>
            <a:pPr marL="342900" indent="-342900">
              <a:buFont typeface="+mj-lt"/>
              <a:buAutoNum type="arabicPeriod"/>
            </a:pPr>
            <a:r>
              <a:rPr lang="en-US" sz="2800" dirty="0"/>
              <a:t>Differentiate ordinary and abstract factory design patterns.</a:t>
            </a:r>
          </a:p>
          <a:p>
            <a:pPr marL="342900" indent="-342900">
              <a:buFont typeface="+mj-lt"/>
              <a:buAutoNum type="arabicPeriod"/>
            </a:pPr>
            <a:r>
              <a:rPr lang="en-US" sz="2800" dirty="0"/>
              <a:t> What do you think are the advantages of builder design patterns?</a:t>
            </a:r>
          </a:p>
          <a:p>
            <a:pPr marL="342900" indent="-342900">
              <a:buFont typeface="+mj-lt"/>
              <a:buAutoNum type="arabicPeriod"/>
            </a:pPr>
            <a:r>
              <a:rPr lang="en-US" sz="2800" dirty="0"/>
              <a:t>How is the bridge pattern different from the adapter pattern?</a:t>
            </a:r>
          </a:p>
          <a:p>
            <a:pPr marL="342900" indent="-342900">
              <a:buFont typeface="+mj-lt"/>
              <a:buAutoNum type="arabicPeriod"/>
            </a:pPr>
            <a:r>
              <a:rPr lang="en-US" sz="2800" dirty="0"/>
              <a:t>What is a command pattern?</a:t>
            </a:r>
          </a:p>
          <a:p>
            <a:pPr marL="342900" indent="-342900">
              <a:buFont typeface="+mj-lt"/>
              <a:buAutoNum type="arabicPeriod"/>
            </a:pPr>
            <a:r>
              <a:rPr lang="en-US" sz="2800" dirty="0"/>
              <a:t>Describe the singleton pattern along with its advantages and disadvantages.</a:t>
            </a:r>
          </a:p>
          <a:p>
            <a:pPr marL="342900" indent="-342900">
              <a:buFont typeface="+mj-lt"/>
              <a:buAutoNum type="arabicPeriod"/>
            </a:pPr>
            <a:r>
              <a:rPr lang="en-US" sz="2800" dirty="0"/>
              <a:t>What are anti patterns?</a:t>
            </a:r>
          </a:p>
          <a:p>
            <a:endParaRPr lang="en-US" sz="2800" dirty="0"/>
          </a:p>
        </p:txBody>
      </p:sp>
    </p:spTree>
    <p:extLst>
      <p:ext uri="{BB962C8B-B14F-4D97-AF65-F5344CB8AC3E}">
        <p14:creationId xmlns:p14="http://schemas.microsoft.com/office/powerpoint/2010/main" val="24114155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Expected Questions for University Exam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381000" y="1066800"/>
            <a:ext cx="11620500" cy="5201424"/>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ctr">
              <a:buFont typeface="Arial" panose="020B0604020202020204" pitchFamily="34" charset="0"/>
              <a:buChar char="•"/>
            </a:pPr>
            <a:endParaRPr lang="en-US" sz="2400" b="1" u="sng" dirty="0">
              <a:latin typeface="+mj-lt"/>
            </a:endParaRPr>
          </a:p>
          <a:p>
            <a:pPr marL="457200" indent="-457200">
              <a:buFont typeface="Arial" panose="020B0604020202020204" pitchFamily="34" charset="0"/>
              <a:buChar char="•"/>
            </a:pPr>
            <a:r>
              <a:rPr lang="en-US" sz="2800" dirty="0"/>
              <a:t>What are design patterns?</a:t>
            </a:r>
          </a:p>
          <a:p>
            <a:pPr marL="457200" indent="-457200">
              <a:buFont typeface="Arial" panose="020B0604020202020204" pitchFamily="34" charset="0"/>
              <a:buChar char="•"/>
            </a:pPr>
            <a:r>
              <a:rPr lang="en-US" sz="2800" dirty="0"/>
              <a:t>How are design patterns categorized?</a:t>
            </a:r>
          </a:p>
          <a:p>
            <a:pPr marL="457200" indent="-457200">
              <a:buFont typeface="Arial" panose="020B0604020202020204" pitchFamily="34" charset="0"/>
              <a:buChar char="•"/>
            </a:pPr>
            <a:r>
              <a:rPr lang="en-US" sz="2800" dirty="0"/>
              <a:t>Explain the benefits of design patterns in Java.</a:t>
            </a:r>
          </a:p>
          <a:p>
            <a:pPr marL="457200" indent="-457200">
              <a:buFont typeface="Arial" panose="020B0604020202020204" pitchFamily="34" charset="0"/>
              <a:buChar char="•"/>
            </a:pPr>
            <a:r>
              <a:rPr lang="en-US" sz="2800" dirty="0"/>
              <a:t>Describe the factory pattern.</a:t>
            </a:r>
          </a:p>
          <a:p>
            <a:pPr marL="457200" indent="-457200">
              <a:buFont typeface="Arial" panose="020B0604020202020204" pitchFamily="34" charset="0"/>
              <a:buChar char="•"/>
            </a:pPr>
            <a:r>
              <a:rPr lang="en-US" sz="2800" dirty="0"/>
              <a:t>Differentiate ordinary and abstract factory design patterns.</a:t>
            </a:r>
          </a:p>
          <a:p>
            <a:pPr marL="457200" indent="-457200">
              <a:buFont typeface="Arial" panose="020B0604020202020204" pitchFamily="34" charset="0"/>
              <a:buChar char="•"/>
            </a:pPr>
            <a:r>
              <a:rPr lang="en-US" sz="2800" dirty="0"/>
              <a:t> What do you think are the advantages of builder design patterns?</a:t>
            </a:r>
          </a:p>
          <a:p>
            <a:pPr marL="457200" indent="-457200">
              <a:buFont typeface="Arial" panose="020B0604020202020204" pitchFamily="34" charset="0"/>
              <a:buChar char="•"/>
            </a:pPr>
            <a:r>
              <a:rPr lang="en-US" sz="2800" dirty="0"/>
              <a:t>How is the bridge pattern different from the adapter pattern?</a:t>
            </a:r>
          </a:p>
          <a:p>
            <a:pPr marL="457200" indent="-457200">
              <a:buFont typeface="Arial" panose="020B0604020202020204" pitchFamily="34" charset="0"/>
              <a:buChar char="•"/>
            </a:pPr>
            <a:r>
              <a:rPr lang="en-US" sz="2800" dirty="0"/>
              <a:t>What is a command pattern?</a:t>
            </a:r>
          </a:p>
          <a:p>
            <a:pPr marL="457200" indent="-457200">
              <a:buFont typeface="Arial" panose="020B0604020202020204" pitchFamily="34" charset="0"/>
              <a:buChar char="•"/>
            </a:pPr>
            <a:r>
              <a:rPr lang="en-US" sz="2800" dirty="0"/>
              <a:t>Describe the singleton pattern along with its advantages and disadvantages.</a:t>
            </a:r>
          </a:p>
          <a:p>
            <a:pPr marL="457200" indent="-457200">
              <a:buFont typeface="Arial" panose="020B0604020202020204" pitchFamily="34" charset="0"/>
              <a:buChar char="•"/>
            </a:pPr>
            <a:r>
              <a:rPr lang="en-US" sz="2800" dirty="0"/>
              <a:t>What are anti patterns?</a:t>
            </a:r>
          </a:p>
          <a:p>
            <a:endParaRPr lang="en-US" sz="2800" dirty="0"/>
          </a:p>
        </p:txBody>
      </p:sp>
    </p:spTree>
    <p:extLst>
      <p:ext uri="{BB962C8B-B14F-4D97-AF65-F5344CB8AC3E}">
        <p14:creationId xmlns:p14="http://schemas.microsoft.com/office/powerpoint/2010/main" val="32799741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Recap  of Unit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32261" y="1093378"/>
            <a:ext cx="11927477" cy="5262979"/>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800" b="1" dirty="0"/>
              <a:t>Till Now we understand, </a:t>
            </a:r>
            <a:r>
              <a:rPr lang="en-US" sz="2800" dirty="0">
                <a:solidFill>
                  <a:schemeClr val="accent6">
                    <a:lumMod val="50000"/>
                  </a:schemeClr>
                </a:solidFill>
              </a:rPr>
              <a:t>a case study in the design of a “What-You-See-Is-What-You-Get” (or “WYSIWYG”) </a:t>
            </a:r>
            <a:r>
              <a:rPr lang="en-US" sz="2800" dirty="0"/>
              <a:t>document editor called Lexi. We’ll see how design patterns capture solutions to design problems in Lexi and applications like it. </a:t>
            </a:r>
          </a:p>
          <a:p>
            <a:pPr marL="457200" indent="-457200" algn="just">
              <a:buFont typeface="Wingdings" panose="05000000000000000000" pitchFamily="2" charset="2"/>
              <a:buChar char="Ø"/>
            </a:pPr>
            <a:r>
              <a:rPr lang="en-US" sz="2800" dirty="0"/>
              <a:t>By the end of this chapter you will have gained experience with eight patterns, learning them by example. </a:t>
            </a:r>
          </a:p>
          <a:p>
            <a:pPr marL="457200" indent="-457200" algn="just">
              <a:buFont typeface="Wingdings" panose="05000000000000000000" pitchFamily="2" charset="2"/>
              <a:buChar char="Ø"/>
            </a:pPr>
            <a:r>
              <a:rPr lang="en-US" sz="2800" dirty="0"/>
              <a:t>You also learn what are Creational  Patterns that help in real world problem and what are </a:t>
            </a:r>
            <a:r>
              <a:rPr lang="en-US" sz="2800" dirty="0">
                <a:solidFill>
                  <a:schemeClr val="accent6">
                    <a:lumMod val="50000"/>
                  </a:schemeClr>
                </a:solidFill>
              </a:rPr>
              <a:t>abstract factory method </a:t>
            </a:r>
            <a:r>
              <a:rPr lang="en-US" sz="2800" dirty="0"/>
              <a:t>and how Creates an instance of several families of classes. </a:t>
            </a:r>
          </a:p>
          <a:p>
            <a:pPr marL="457200" indent="-457200" algn="just">
              <a:buFont typeface="Wingdings" panose="05000000000000000000" pitchFamily="2" charset="2"/>
              <a:buChar char="Ø"/>
            </a:pPr>
            <a:r>
              <a:rPr lang="en-US" sz="2800" dirty="0"/>
              <a:t>what are </a:t>
            </a:r>
            <a:r>
              <a:rPr lang="en-US" sz="2800" dirty="0">
                <a:solidFill>
                  <a:schemeClr val="accent6">
                    <a:lumMod val="50000"/>
                  </a:schemeClr>
                </a:solidFill>
              </a:rPr>
              <a:t>Prototype Pattern </a:t>
            </a:r>
            <a:r>
              <a:rPr lang="en-US" sz="2800" dirty="0"/>
              <a:t>and how to cloning of an existing object instead of creating new one and can also be customized as per the requirement.</a:t>
            </a:r>
            <a:endParaRPr lang="en-US" sz="2400" dirty="0"/>
          </a:p>
          <a:p>
            <a:endParaRPr lang="en-US" sz="2800" dirty="0"/>
          </a:p>
        </p:txBody>
      </p:sp>
    </p:spTree>
    <p:extLst>
      <p:ext uri="{BB962C8B-B14F-4D97-AF65-F5344CB8AC3E}">
        <p14:creationId xmlns:p14="http://schemas.microsoft.com/office/powerpoint/2010/main" val="241111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COs - PSOs  Mapping</a:t>
            </a:r>
          </a:p>
        </p:txBody>
      </p:sp>
      <p:graphicFrame>
        <p:nvGraphicFramePr>
          <p:cNvPr id="9" name="Table 8"/>
          <p:cNvGraphicFramePr>
            <a:graphicFrameLocks noGrp="1"/>
          </p:cNvGraphicFramePr>
          <p:nvPr>
            <p:extLst>
              <p:ext uri="{D42A27DB-BD31-4B8C-83A1-F6EECF244321}">
                <p14:modId xmlns:p14="http://schemas.microsoft.com/office/powerpoint/2010/main" val="1260175664"/>
              </p:ext>
            </p:extLst>
          </p:nvPr>
        </p:nvGraphicFramePr>
        <p:xfrm>
          <a:off x="1447800" y="1219200"/>
          <a:ext cx="9601202" cy="4911361"/>
        </p:xfrm>
        <a:graphic>
          <a:graphicData uri="http://schemas.openxmlformats.org/drawingml/2006/table">
            <a:tbl>
              <a:tblPr firstRow="1" bandRow="1">
                <a:tableStyleId>{5C22544A-7EE6-4342-B048-85BDC9FD1C3A}</a:tableStyleId>
              </a:tblPr>
              <a:tblGrid>
                <a:gridCol w="1640541">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981200">
                  <a:extLst>
                    <a:ext uri="{9D8B030D-6E8A-4147-A177-3AD203B41FA5}">
                      <a16:colId xmlns:a16="http://schemas.microsoft.com/office/drawing/2014/main" val="306484564"/>
                    </a:ext>
                  </a:extLst>
                </a:gridCol>
                <a:gridCol w="1864661">
                  <a:extLst>
                    <a:ext uri="{9D8B030D-6E8A-4147-A177-3AD203B41FA5}">
                      <a16:colId xmlns:a16="http://schemas.microsoft.com/office/drawing/2014/main" val="2204462268"/>
                    </a:ext>
                  </a:extLst>
                </a:gridCol>
              </a:tblGrid>
              <a:tr h="812561">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PSO4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809549">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827946">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mn-lt"/>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87725">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86790">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886790">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CO5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52185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Program Educational Objectives (PEOs)</a:t>
            </a:r>
          </a:p>
        </p:txBody>
      </p:sp>
      <p:graphicFrame>
        <p:nvGraphicFramePr>
          <p:cNvPr id="9" name="Table 8"/>
          <p:cNvGraphicFramePr>
            <a:graphicFrameLocks noGrp="1"/>
          </p:cNvGraphicFramePr>
          <p:nvPr>
            <p:extLst>
              <p:ext uri="{D42A27DB-BD31-4B8C-83A1-F6EECF244321}">
                <p14:modId xmlns:p14="http://schemas.microsoft.com/office/powerpoint/2010/main" val="4023884122"/>
              </p:ext>
            </p:extLst>
          </p:nvPr>
        </p:nvGraphicFramePr>
        <p:xfrm>
          <a:off x="990600" y="1219200"/>
          <a:ext cx="10820400" cy="4388466"/>
        </p:xfrm>
        <a:graphic>
          <a:graphicData uri="http://schemas.openxmlformats.org/drawingml/2006/table">
            <a:tbl>
              <a:tblPr firstRow="1" bandRow="1">
                <a:tableStyleId>{5C22544A-7EE6-4342-B048-85BDC9FD1C3A}</a:tableStyleId>
              </a:tblPr>
              <a:tblGrid>
                <a:gridCol w="2787073">
                  <a:extLst>
                    <a:ext uri="{9D8B030D-6E8A-4147-A177-3AD203B41FA5}">
                      <a16:colId xmlns:a16="http://schemas.microsoft.com/office/drawing/2014/main" val="20001"/>
                    </a:ext>
                  </a:extLst>
                </a:gridCol>
                <a:gridCol w="8033327">
                  <a:extLst>
                    <a:ext uri="{9D8B030D-6E8A-4147-A177-3AD203B41FA5}">
                      <a16:colId xmlns:a16="http://schemas.microsoft.com/office/drawing/2014/main" val="20002"/>
                    </a:ext>
                  </a:extLst>
                </a:gridCol>
              </a:tblGrid>
              <a:tr h="868243">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Program Educational</a:t>
                      </a:r>
                      <a:r>
                        <a:rPr lang="en-US" sz="2000" b="0" baseline="0" dirty="0">
                          <a:solidFill>
                            <a:schemeClr val="accent4">
                              <a:lumMod val="50000"/>
                            </a:schemeClr>
                          </a:solidFill>
                          <a:latin typeface="Times New Roman"/>
                          <a:ea typeface="Times New Roman"/>
                        </a:rPr>
                        <a:t> Objectives</a:t>
                      </a:r>
                      <a:r>
                        <a:rPr lang="en-US" sz="2000" b="0" dirty="0">
                          <a:solidFill>
                            <a:schemeClr val="accent4">
                              <a:lumMod val="50000"/>
                            </a:schemeClr>
                          </a:solidFill>
                          <a:latin typeface="Times New Roman"/>
                          <a:ea typeface="Times New Roman"/>
                        </a:rPr>
                        <a:t> (PEOs)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PEOs Description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865023">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PEOs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800" b="0" i="0" kern="1200" dirty="0">
                          <a:solidFill>
                            <a:schemeClr val="accent4">
                              <a:lumMod val="50000"/>
                            </a:schemeClr>
                          </a:solidFill>
                          <a:effectLst/>
                          <a:latin typeface="+mn-lt"/>
                          <a:ea typeface="+mn-ea"/>
                          <a:cs typeface="+mn-cs"/>
                        </a:rPr>
                        <a:t>To have an excellent scientific and engineering breadth so as to comprehend, analyze, design and provide sustainable solutions for real-life problems using state-of-the-art technologies.</a:t>
                      </a:r>
                      <a:endParaRPr lang="en-US" sz="36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884682">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PEOs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a:solidFill>
                            <a:schemeClr val="accent4">
                              <a:lumMod val="50000"/>
                            </a:schemeClr>
                          </a:solidFill>
                          <a:effectLst/>
                          <a:latin typeface="+mn-lt"/>
                          <a:ea typeface="+mn-ea"/>
                          <a:cs typeface="+mn-cs"/>
                        </a:rPr>
                        <a:t>To have a successful career in industries, to pursue higher studies or to support entrepreneurial endeavors and to face the global challenges.</a:t>
                      </a:r>
                      <a:endParaRPr lang="en-US" sz="2000" b="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789632">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PEOs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a:solidFill>
                            <a:schemeClr val="accent4">
                              <a:lumMod val="50000"/>
                            </a:schemeClr>
                          </a:solidFill>
                          <a:effectLst/>
                          <a:latin typeface="+mn-lt"/>
                          <a:ea typeface="+mn-ea"/>
                          <a:cs typeface="+mn-cs"/>
                        </a:rPr>
                        <a:t>To have an effective communication skills, professional attitude, ethical values and a desire to learn specific knowledge in emerging trends, technologies for research, innovation and product    development and contribution to society.</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947558">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PEOs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800" b="0" i="0" kern="1200" dirty="0">
                          <a:solidFill>
                            <a:schemeClr val="accent4">
                              <a:lumMod val="50000"/>
                            </a:schemeClr>
                          </a:solidFill>
                          <a:effectLst/>
                          <a:latin typeface="+mn-lt"/>
                          <a:ea typeface="+mn-ea"/>
                          <a:cs typeface="+mn-cs"/>
                        </a:rPr>
                        <a:t>To have life-long learning for up-skilling and re-skilling for successful professional career as engineer, scientist, entrepreneur and bureaucrat for betterment of society</a:t>
                      </a:r>
                      <a:r>
                        <a:rPr lang="en-US" sz="1800" b="0" i="0" kern="1200" dirty="0">
                          <a:solidFill>
                            <a:schemeClr val="dk1"/>
                          </a:solidFill>
                          <a:effectLst/>
                          <a:latin typeface="+mn-lt"/>
                          <a:ea typeface="+mn-ea"/>
                          <a:cs typeface="+mn-cs"/>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814954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Result Analysis(Department Result &amp; Subject Result &amp; Individual result</a:t>
            </a:r>
          </a:p>
        </p:txBody>
      </p:sp>
      <p:graphicFrame>
        <p:nvGraphicFramePr>
          <p:cNvPr id="9" name="Table 8"/>
          <p:cNvGraphicFramePr>
            <a:graphicFrameLocks noGrp="1"/>
          </p:cNvGraphicFramePr>
          <p:nvPr>
            <p:extLst>
              <p:ext uri="{D42A27DB-BD31-4B8C-83A1-F6EECF244321}">
                <p14:modId xmlns:p14="http://schemas.microsoft.com/office/powerpoint/2010/main" val="1026029788"/>
              </p:ext>
            </p:extLst>
          </p:nvPr>
        </p:nvGraphicFramePr>
        <p:xfrm>
          <a:off x="1143000" y="1219200"/>
          <a:ext cx="10591801" cy="1733266"/>
        </p:xfrm>
        <a:graphic>
          <a:graphicData uri="http://schemas.openxmlformats.org/drawingml/2006/table">
            <a:tbl>
              <a:tblPr firstRow="1" bandRow="1">
                <a:tableStyleId>{5C22544A-7EE6-4342-B048-85BDC9FD1C3A}</a:tableStyleId>
              </a:tblPr>
              <a:tblGrid>
                <a:gridCol w="2216227">
                  <a:extLst>
                    <a:ext uri="{9D8B030D-6E8A-4147-A177-3AD203B41FA5}">
                      <a16:colId xmlns:a16="http://schemas.microsoft.com/office/drawing/2014/main" val="20001"/>
                    </a:ext>
                  </a:extLst>
                </a:gridCol>
                <a:gridCol w="2297503">
                  <a:extLst>
                    <a:ext uri="{9D8B030D-6E8A-4147-A177-3AD203B41FA5}">
                      <a16:colId xmlns:a16="http://schemas.microsoft.com/office/drawing/2014/main" val="133495037"/>
                    </a:ext>
                  </a:extLst>
                </a:gridCol>
                <a:gridCol w="6078071">
                  <a:extLst>
                    <a:ext uri="{9D8B030D-6E8A-4147-A177-3AD203B41FA5}">
                      <a16:colId xmlns:a16="http://schemas.microsoft.com/office/drawing/2014/main" val="20002"/>
                    </a:ext>
                  </a:extLst>
                </a:gridCol>
              </a:tblGrid>
              <a:tr h="868243">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Name</a:t>
                      </a:r>
                      <a:r>
                        <a:rPr lang="en-US" sz="2000" b="0" baseline="0" dirty="0">
                          <a:solidFill>
                            <a:schemeClr val="accent4">
                              <a:lumMod val="50000"/>
                            </a:schemeClr>
                          </a:solidFill>
                          <a:latin typeface="Times New Roman"/>
                          <a:ea typeface="Times New Roman"/>
                        </a:rPr>
                        <a:t> of the faculty </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Subject code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Result</a:t>
                      </a:r>
                      <a:r>
                        <a:rPr lang="en-US" sz="2000" b="0" baseline="0" dirty="0">
                          <a:solidFill>
                            <a:schemeClr val="accent4">
                              <a:lumMod val="50000"/>
                            </a:schemeClr>
                          </a:solidFill>
                          <a:latin typeface="Times New Roman"/>
                          <a:ea typeface="Times New Roman"/>
                        </a:rPr>
                        <a:t> % of clear passed</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865023">
                <a:tc>
                  <a:txBody>
                    <a:bodyPr/>
                    <a:lstStyle/>
                    <a:p>
                      <a:pPr marL="0" marR="0" algn="ctr">
                        <a:lnSpc>
                          <a:spcPct val="115000"/>
                        </a:lnSpc>
                        <a:spcBef>
                          <a:spcPts val="0"/>
                        </a:spcBef>
                        <a:spcAft>
                          <a:spcPts val="0"/>
                        </a:spcAft>
                      </a:pPr>
                      <a:r>
                        <a:rPr lang="en-US" sz="2000" b="0" dirty="0">
                          <a:solidFill>
                            <a:schemeClr val="accent4">
                              <a:lumMod val="50000"/>
                            </a:schemeClr>
                          </a:solidFill>
                          <a:latin typeface="Times New Roman"/>
                          <a:ea typeface="Times New Roman"/>
                        </a:rPr>
                        <a:t>Mr. Sanjay Nayak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endParaRPr lang="en-US" sz="3600" b="0" baseline="0" dirty="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429307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Pattern of Online External 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181100" y="754514"/>
            <a:ext cx="10744200" cy="5533133"/>
          </a:xfrm>
          <a:prstGeom prst="rect">
            <a:avLst/>
          </a:prstGeom>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04317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5" name="Footer Placeholder 4"/>
          <p:cNvSpPr>
            <a:spLocks noGrp="1"/>
          </p:cNvSpPr>
          <p:nvPr>
            <p:ph type="ftr" sz="quarter" idx="11"/>
          </p:nvPr>
        </p:nvSpPr>
        <p:spPr>
          <a:xfrm>
            <a:off x="3962400" y="6356356"/>
            <a:ext cx="7086600" cy="365125"/>
          </a:xfrm>
        </p:spPr>
        <p:txBody>
          <a:bodyPr/>
          <a:lstStyle/>
          <a:p>
            <a:r>
              <a:rPr lang="en-US" dirty="0"/>
              <a:t>Ibrar Ahmed                                Design Pattern                                Unit 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Faculty Introduction</a:t>
            </a:r>
          </a:p>
        </p:txBody>
      </p:sp>
      <p:graphicFrame>
        <p:nvGraphicFramePr>
          <p:cNvPr id="10" name="Table 10">
            <a:extLst>
              <a:ext uri="{FF2B5EF4-FFF2-40B4-BE49-F238E27FC236}">
                <a16:creationId xmlns:a16="http://schemas.microsoft.com/office/drawing/2014/main" id="{3A19A084-6B47-4F0B-B8EC-436AB2D3943D}"/>
              </a:ext>
            </a:extLst>
          </p:cNvPr>
          <p:cNvGraphicFramePr>
            <a:graphicFrameLocks noGrp="1"/>
          </p:cNvGraphicFramePr>
          <p:nvPr>
            <p:extLst>
              <p:ext uri="{D42A27DB-BD31-4B8C-83A1-F6EECF244321}">
                <p14:modId xmlns:p14="http://schemas.microsoft.com/office/powerpoint/2010/main" val="1453101863"/>
              </p:ext>
            </p:extLst>
          </p:nvPr>
        </p:nvGraphicFramePr>
        <p:xfrm>
          <a:off x="609600" y="1143000"/>
          <a:ext cx="11201400" cy="4592524"/>
        </p:xfrm>
        <a:graphic>
          <a:graphicData uri="http://schemas.openxmlformats.org/drawingml/2006/table">
            <a:tbl>
              <a:tblPr firstRow="1" bandRow="1">
                <a:tableStyleId>{E8B1032C-EA38-4F05-BA0D-38AFFFC7BED3}</a:tableStyleId>
              </a:tblPr>
              <a:tblGrid>
                <a:gridCol w="2419503">
                  <a:extLst>
                    <a:ext uri="{9D8B030D-6E8A-4147-A177-3AD203B41FA5}">
                      <a16:colId xmlns:a16="http://schemas.microsoft.com/office/drawing/2014/main" val="1285292769"/>
                    </a:ext>
                  </a:extLst>
                </a:gridCol>
                <a:gridCol w="8781897">
                  <a:extLst>
                    <a:ext uri="{9D8B030D-6E8A-4147-A177-3AD203B41FA5}">
                      <a16:colId xmlns:a16="http://schemas.microsoft.com/office/drawing/2014/main" val="3500576395"/>
                    </a:ext>
                  </a:extLst>
                </a:gridCol>
              </a:tblGrid>
              <a:tr h="471650">
                <a:tc>
                  <a:txBody>
                    <a:bodyPr/>
                    <a:lstStyle/>
                    <a:p>
                      <a:r>
                        <a:rPr lang="en-US" sz="2600" dirty="0"/>
                        <a:t>Name</a:t>
                      </a:r>
                      <a:endParaRPr lang="en-IN" sz="2600" dirty="0"/>
                    </a:p>
                  </a:txBody>
                  <a:tcPr/>
                </a:tc>
                <a:tc>
                  <a:txBody>
                    <a:bodyPr/>
                    <a:lstStyle/>
                    <a:p>
                      <a:r>
                        <a:rPr lang="en-US" sz="2600" dirty="0"/>
                        <a:t>Ibrar Ahmed</a:t>
                      </a:r>
                      <a:endParaRPr lang="en-IN" sz="2600" dirty="0"/>
                    </a:p>
                  </a:txBody>
                  <a:tcPr/>
                </a:tc>
                <a:extLst>
                  <a:ext uri="{0D108BD9-81ED-4DB2-BD59-A6C34878D82A}">
                    <a16:rowId xmlns:a16="http://schemas.microsoft.com/office/drawing/2014/main" val="3537992421"/>
                  </a:ext>
                </a:extLst>
              </a:tr>
              <a:tr h="471650">
                <a:tc>
                  <a:txBody>
                    <a:bodyPr/>
                    <a:lstStyle/>
                    <a:p>
                      <a:r>
                        <a:rPr lang="en-US" sz="2600" dirty="0"/>
                        <a:t>Qualification</a:t>
                      </a:r>
                      <a:endParaRPr lang="en-IN" sz="2600" dirty="0"/>
                    </a:p>
                  </a:txBody>
                  <a:tcPr/>
                </a:tc>
                <a:tc>
                  <a:txBody>
                    <a:bodyPr/>
                    <a:lstStyle/>
                    <a:p>
                      <a:r>
                        <a:rPr lang="en-US" sz="2600" dirty="0"/>
                        <a:t>M. Tech. (Computer</a:t>
                      </a:r>
                      <a:r>
                        <a:rPr lang="en-US" sz="2600" baseline="0" dirty="0"/>
                        <a:t> Engineering</a:t>
                      </a:r>
                      <a:r>
                        <a:rPr lang="en-US" sz="2600" dirty="0"/>
                        <a:t>)</a:t>
                      </a:r>
                      <a:endParaRPr lang="en-IN" sz="2600" dirty="0"/>
                    </a:p>
                  </a:txBody>
                  <a:tcPr/>
                </a:tc>
                <a:extLst>
                  <a:ext uri="{0D108BD9-81ED-4DB2-BD59-A6C34878D82A}">
                    <a16:rowId xmlns:a16="http://schemas.microsoft.com/office/drawing/2014/main" val="941352289"/>
                  </a:ext>
                </a:extLst>
              </a:tr>
              <a:tr h="532610">
                <a:tc>
                  <a:txBody>
                    <a:bodyPr/>
                    <a:lstStyle/>
                    <a:p>
                      <a:r>
                        <a:rPr lang="en-US" sz="2600" dirty="0"/>
                        <a:t>Designation</a:t>
                      </a:r>
                      <a:endParaRPr lang="en-IN" sz="2600" dirty="0"/>
                    </a:p>
                  </a:txBody>
                  <a:tcPr/>
                </a:tc>
                <a:tc>
                  <a:txBody>
                    <a:bodyPr/>
                    <a:lstStyle/>
                    <a:p>
                      <a:r>
                        <a:rPr lang="en-US" sz="2600" dirty="0"/>
                        <a:t>Assistant Professor</a:t>
                      </a:r>
                      <a:endParaRPr lang="en-IN" sz="2600" dirty="0"/>
                    </a:p>
                  </a:txBody>
                  <a:tcPr/>
                </a:tc>
                <a:extLst>
                  <a:ext uri="{0D108BD9-81ED-4DB2-BD59-A6C34878D82A}">
                    <a16:rowId xmlns:a16="http://schemas.microsoft.com/office/drawing/2014/main" val="1234951365"/>
                  </a:ext>
                </a:extLst>
              </a:tr>
              <a:tr h="579966">
                <a:tc>
                  <a:txBody>
                    <a:bodyPr/>
                    <a:lstStyle/>
                    <a:p>
                      <a:r>
                        <a:rPr lang="en-US" sz="2600" dirty="0"/>
                        <a:t>Department</a:t>
                      </a:r>
                      <a:endParaRPr lang="en-IN" sz="2600" dirty="0"/>
                    </a:p>
                  </a:txBody>
                  <a:tcPr/>
                </a:tc>
                <a:tc>
                  <a:txBody>
                    <a:bodyPr/>
                    <a:lstStyle/>
                    <a:p>
                      <a:r>
                        <a:rPr lang="en-IN" sz="2600" dirty="0"/>
                        <a:t>Computer</a:t>
                      </a:r>
                      <a:r>
                        <a:rPr lang="en-IN" sz="2600" baseline="0" dirty="0"/>
                        <a:t> Science &amp; Engineering</a:t>
                      </a:r>
                      <a:endParaRPr lang="en-IN" sz="2600" dirty="0"/>
                    </a:p>
                  </a:txBody>
                  <a:tcPr/>
                </a:tc>
                <a:extLst>
                  <a:ext uri="{0D108BD9-81ED-4DB2-BD59-A6C34878D82A}">
                    <a16:rowId xmlns:a16="http://schemas.microsoft.com/office/drawing/2014/main" val="532301991"/>
                  </a:ext>
                </a:extLst>
              </a:tr>
              <a:tr h="496110">
                <a:tc>
                  <a:txBody>
                    <a:bodyPr/>
                    <a:lstStyle/>
                    <a:p>
                      <a:r>
                        <a:rPr lang="en-US" sz="2600" dirty="0"/>
                        <a:t>Total Experience</a:t>
                      </a:r>
                      <a:endParaRPr lang="en-IN" sz="2600" dirty="0"/>
                    </a:p>
                  </a:txBody>
                  <a:tcPr/>
                </a:tc>
                <a:tc>
                  <a:txBody>
                    <a:bodyPr/>
                    <a:lstStyle/>
                    <a:p>
                      <a:r>
                        <a:rPr lang="en-US" sz="2600" dirty="0"/>
                        <a:t>4 years</a:t>
                      </a:r>
                      <a:endParaRPr lang="en-IN" sz="2600" dirty="0"/>
                    </a:p>
                  </a:txBody>
                  <a:tcPr/>
                </a:tc>
                <a:extLst>
                  <a:ext uri="{0D108BD9-81ED-4DB2-BD59-A6C34878D82A}">
                    <a16:rowId xmlns:a16="http://schemas.microsoft.com/office/drawing/2014/main" val="1606619483"/>
                  </a:ext>
                </a:extLst>
              </a:tr>
              <a:tr h="472243">
                <a:tc>
                  <a:txBody>
                    <a:bodyPr/>
                    <a:lstStyle/>
                    <a:p>
                      <a:r>
                        <a:rPr lang="en-US" sz="2600" dirty="0"/>
                        <a:t>NIET Experience</a:t>
                      </a:r>
                      <a:endParaRPr lang="en-IN" sz="2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600" dirty="0"/>
                        <a:t>1</a:t>
                      </a:r>
                      <a:r>
                        <a:rPr lang="en-US" sz="2600" baseline="0" dirty="0"/>
                        <a:t> </a:t>
                      </a:r>
                      <a:r>
                        <a:rPr lang="en-US" sz="2600" dirty="0"/>
                        <a:t>years</a:t>
                      </a:r>
                    </a:p>
                  </a:txBody>
                  <a:tcPr/>
                </a:tc>
                <a:extLst>
                  <a:ext uri="{0D108BD9-81ED-4DB2-BD59-A6C34878D82A}">
                    <a16:rowId xmlns:a16="http://schemas.microsoft.com/office/drawing/2014/main" val="1848610466"/>
                  </a:ext>
                </a:extLst>
              </a:tr>
              <a:tr h="1520798">
                <a:tc>
                  <a:txBody>
                    <a:bodyPr/>
                    <a:lstStyle/>
                    <a:p>
                      <a:r>
                        <a:rPr lang="en-US" sz="2600" dirty="0"/>
                        <a:t>Subject Taught</a:t>
                      </a:r>
                      <a:endParaRPr lang="en-IN" sz="2600" dirty="0"/>
                    </a:p>
                  </a:txBody>
                  <a:tcPr/>
                </a:tc>
                <a:tc>
                  <a:txBody>
                    <a:bodyPr/>
                    <a:lstStyle/>
                    <a:p>
                      <a:pPr algn="just"/>
                      <a:r>
                        <a:rPr lang="en-US" sz="2600" dirty="0"/>
                        <a:t>Design &amp; Analysis of Algorithm, Data Structures, Artificial Intelligence, Soft Computing, C Programming, Web Technology, Discrete Mathematics.</a:t>
                      </a:r>
                      <a:endParaRPr lang="en-IN" sz="2600" dirty="0"/>
                    </a:p>
                  </a:txBody>
                  <a:tcPr/>
                </a:tc>
                <a:extLst>
                  <a:ext uri="{0D108BD9-81ED-4DB2-BD59-A6C34878D82A}">
                    <a16:rowId xmlns:a16="http://schemas.microsoft.com/office/drawing/2014/main" val="3013650449"/>
                  </a:ext>
                </a:extLst>
              </a:tr>
            </a:tbl>
          </a:graphicData>
        </a:graphic>
      </p:graphicFrame>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185"/>
          <a:stretch/>
        </p:blipFill>
        <p:spPr>
          <a:xfrm>
            <a:off x="9220200" y="1142999"/>
            <a:ext cx="2680447" cy="3120183"/>
          </a:xfrm>
          <a:prstGeom prst="rect">
            <a:avLst/>
          </a:prstGeom>
          <a:ln>
            <a:noFill/>
          </a:ln>
          <a:effectLst>
            <a:softEdge rad="112500"/>
          </a:effectLst>
        </p:spPr>
      </p:pic>
    </p:spTree>
    <p:extLst>
      <p:ext uri="{BB962C8B-B14F-4D97-AF65-F5344CB8AC3E}">
        <p14:creationId xmlns:p14="http://schemas.microsoft.com/office/powerpoint/2010/main" val="215260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Pattern of Online External Exam Question Paper (100 marks)</a:t>
            </a:r>
          </a:p>
        </p:txBody>
      </p:sp>
      <p:pic>
        <p:nvPicPr>
          <p:cNvPr id="9" name="Picture 8">
            <a:extLst>
              <a:ext uri="{FF2B5EF4-FFF2-40B4-BE49-F238E27FC236}">
                <a16:creationId xmlns:a16="http://schemas.microsoft.com/office/drawing/2014/main" id="{F82AF081-83E9-40E3-85C9-062E3E753D2B}"/>
              </a:ext>
            </a:extLst>
          </p:cNvPr>
          <p:cNvPicPr>
            <a:picLocks noChangeAspect="1"/>
          </p:cNvPicPr>
          <p:nvPr/>
        </p:nvPicPr>
        <p:blipFill>
          <a:blip r:embed="rId2"/>
          <a:stretch>
            <a:fillRect/>
          </a:stretch>
        </p:blipFill>
        <p:spPr>
          <a:xfrm>
            <a:off x="1028700" y="793756"/>
            <a:ext cx="11049000" cy="5454649"/>
          </a:xfrm>
          <a:prstGeom prst="rect">
            <a:avLst/>
          </a:prstGeom>
        </p:spPr>
      </p:pic>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011547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Pattern of Online External Exam Question Paper (100 marks)</a:t>
            </a:r>
          </a:p>
        </p:txBody>
      </p:sp>
      <p:pic>
        <p:nvPicPr>
          <p:cNvPr id="8" name="Picture 7">
            <a:extLst>
              <a:ext uri="{FF2B5EF4-FFF2-40B4-BE49-F238E27FC236}">
                <a16:creationId xmlns:a16="http://schemas.microsoft.com/office/drawing/2014/main" id="{D6AD0FEF-91AB-4622-BD71-AF17C265451A}"/>
              </a:ext>
            </a:extLst>
          </p:cNvPr>
          <p:cNvPicPr>
            <a:picLocks noChangeAspect="1"/>
          </p:cNvPicPr>
          <p:nvPr/>
        </p:nvPicPr>
        <p:blipFill>
          <a:blip r:embed="rId2"/>
          <a:stretch>
            <a:fillRect/>
          </a:stretch>
        </p:blipFill>
        <p:spPr>
          <a:xfrm>
            <a:off x="623047" y="811873"/>
            <a:ext cx="11506200" cy="5346697"/>
          </a:xfrm>
          <a:prstGeom prst="rect">
            <a:avLst/>
          </a:prstGeom>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917749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Pattern of Online External Exam Question Paper (100 marks)</a:t>
            </a:r>
          </a:p>
        </p:txBody>
      </p:sp>
      <p:pic>
        <p:nvPicPr>
          <p:cNvPr id="9" name="Picture 8">
            <a:extLst>
              <a:ext uri="{FF2B5EF4-FFF2-40B4-BE49-F238E27FC236}">
                <a16:creationId xmlns:a16="http://schemas.microsoft.com/office/drawing/2014/main" id="{8C7C6038-4342-4904-B836-C5BF3F62F169}"/>
              </a:ext>
            </a:extLst>
          </p:cNvPr>
          <p:cNvPicPr>
            <a:picLocks noChangeAspect="1"/>
          </p:cNvPicPr>
          <p:nvPr/>
        </p:nvPicPr>
        <p:blipFill>
          <a:blip r:embed="rId2"/>
          <a:stretch>
            <a:fillRect/>
          </a:stretch>
        </p:blipFill>
        <p:spPr>
          <a:xfrm>
            <a:off x="838200" y="849315"/>
            <a:ext cx="11353800" cy="5343531"/>
          </a:xfrm>
          <a:prstGeom prst="rect">
            <a:avLst/>
          </a:prstGeom>
        </p:spPr>
      </p:pic>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054875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Pattern of Online External Exam Question Paper (100 marks)</a:t>
            </a:r>
          </a:p>
        </p:txBody>
      </p:sp>
      <p:pic>
        <p:nvPicPr>
          <p:cNvPr id="8" name="Picture 7">
            <a:extLst>
              <a:ext uri="{FF2B5EF4-FFF2-40B4-BE49-F238E27FC236}">
                <a16:creationId xmlns:a16="http://schemas.microsoft.com/office/drawing/2014/main" id="{CF080F34-6289-4751-AE3C-849A673B260C}"/>
              </a:ext>
            </a:extLst>
          </p:cNvPr>
          <p:cNvPicPr>
            <a:picLocks noChangeAspect="1"/>
          </p:cNvPicPr>
          <p:nvPr/>
        </p:nvPicPr>
        <p:blipFill>
          <a:blip r:embed="rId2"/>
          <a:stretch>
            <a:fillRect/>
          </a:stretch>
        </p:blipFill>
        <p:spPr>
          <a:xfrm>
            <a:off x="952500" y="757897"/>
            <a:ext cx="11201400" cy="5454649"/>
          </a:xfrm>
          <a:prstGeom prst="rect">
            <a:avLst/>
          </a:prstGeom>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79400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Prerequisite / Recap</a:t>
            </a:r>
          </a:p>
        </p:txBody>
      </p:sp>
      <p:sp>
        <p:nvSpPr>
          <p:cNvPr id="9" name="Content Placeholder 2"/>
          <p:cNvSpPr>
            <a:spLocks noGrp="1"/>
          </p:cNvSpPr>
          <p:nvPr>
            <p:ph idx="1"/>
          </p:nvPr>
        </p:nvSpPr>
        <p:spPr>
          <a:xfrm>
            <a:off x="914400" y="1066800"/>
            <a:ext cx="11049000" cy="4525963"/>
          </a:xfrm>
          <a:solidFill>
            <a:srgbClr val="FFFF00"/>
          </a:solidFill>
          <a:ln w="19050">
            <a:solidFill>
              <a:schemeClr val="tx1"/>
            </a:solidFill>
          </a:ln>
        </p:spPr>
        <p:txBody>
          <a:bodyPr>
            <a:normAutofit/>
          </a:bodyPr>
          <a:lstStyle/>
          <a:p>
            <a:pPr algn="just">
              <a:lnSpc>
                <a:spcPct val="200000"/>
              </a:lnSpc>
            </a:pPr>
            <a:r>
              <a:rPr lang="en-US" sz="2800" dirty="0"/>
              <a:t>Student should have knowledge of object oriented analysis and design.</a:t>
            </a:r>
          </a:p>
          <a:p>
            <a:pPr algn="just">
              <a:lnSpc>
                <a:spcPct val="200000"/>
              </a:lnSpc>
            </a:pPr>
            <a:r>
              <a:rPr lang="en-US" sz="2800" dirty="0"/>
              <a:t>Knowledge of Data structure and algorithm.</a:t>
            </a:r>
          </a:p>
          <a:p>
            <a:pPr algn="just">
              <a:lnSpc>
                <a:spcPct val="200000"/>
              </a:lnSpc>
            </a:pPr>
            <a:r>
              <a:rPr lang="en-US" sz="2800" dirty="0"/>
              <a:t>knowledge of Programing language such as C/C++ etc. </a:t>
            </a:r>
          </a:p>
          <a:p>
            <a:pPr algn="just">
              <a:lnSpc>
                <a:spcPct val="200000"/>
              </a:lnSpc>
            </a:pPr>
            <a:r>
              <a:rPr lang="en-US" sz="2800" dirty="0"/>
              <a:t>Good problem solving Skill .</a:t>
            </a:r>
          </a:p>
          <a:p>
            <a:pPr marL="0" indent="0" algn="just">
              <a:buNone/>
            </a:pPr>
            <a:endParaRPr lang="en-US" sz="2800" dirty="0"/>
          </a:p>
          <a:p>
            <a:pPr>
              <a:buNone/>
            </a:pPr>
            <a:endParaRPr lang="en-US" dirty="0"/>
          </a:p>
        </p:txBody>
      </p:sp>
      <p:sp>
        <p:nvSpPr>
          <p:cNvPr id="10"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4051111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t>Brief Introduction about the Subject with videos</a:t>
            </a:r>
          </a:p>
        </p:txBody>
      </p:sp>
      <p:sp>
        <p:nvSpPr>
          <p:cNvPr id="9" name="Content Placeholder 2"/>
          <p:cNvSpPr>
            <a:spLocks noGrp="1"/>
          </p:cNvSpPr>
          <p:nvPr>
            <p:ph idx="1"/>
          </p:nvPr>
        </p:nvSpPr>
        <p:spPr>
          <a:xfrm>
            <a:off x="914400" y="1066800"/>
            <a:ext cx="11049000" cy="4525963"/>
          </a:xfrm>
        </p:spPr>
        <p:txBody>
          <a:bodyPr>
            <a:normAutofit/>
          </a:bodyPr>
          <a:lstStyle/>
          <a:p>
            <a:pPr marL="0" indent="0" algn="just">
              <a:buNone/>
            </a:pPr>
            <a:endParaRPr lang="en-US" sz="2800" dirty="0"/>
          </a:p>
          <a:p>
            <a:pPr>
              <a:buNone/>
            </a:pPr>
            <a:endParaRPr lang="en-US" dirty="0"/>
          </a:p>
        </p:txBody>
      </p:sp>
      <p:sp>
        <p:nvSpPr>
          <p:cNvPr id="8" name="Content Placeholder 2"/>
          <p:cNvSpPr txBox="1">
            <a:spLocks/>
          </p:cNvSpPr>
          <p:nvPr/>
        </p:nvSpPr>
        <p:spPr>
          <a:xfrm>
            <a:off x="239486" y="1062445"/>
            <a:ext cx="11734800" cy="4525963"/>
          </a:xfrm>
          <a:prstGeom prst="rect">
            <a:avLst/>
          </a:prstGeom>
          <a:solidFill>
            <a:schemeClr val="accent3"/>
          </a:solidFill>
          <a:ln w="19050">
            <a:solidFill>
              <a:schemeClr val="tx1"/>
            </a:solidFill>
          </a:ln>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2800" u="sng" dirty="0"/>
              <a:t>YouTube  /other  Video Links</a:t>
            </a:r>
          </a:p>
          <a:p>
            <a:pPr>
              <a:lnSpc>
                <a:spcPct val="200000"/>
              </a:lnSpc>
            </a:pPr>
            <a:r>
              <a:rPr lang="en-IN" sz="2800" dirty="0">
                <a:solidFill>
                  <a:schemeClr val="tx2"/>
                </a:solidFill>
              </a:rPr>
              <a:t>https://youtu.be/rI4kdGLaUiQ?list=PL6n9fhu94yhUbctIoxoVTrklN3LMwTCmd</a:t>
            </a:r>
          </a:p>
          <a:p>
            <a:pPr>
              <a:lnSpc>
                <a:spcPct val="200000"/>
              </a:lnSpc>
            </a:pPr>
            <a:r>
              <a:rPr lang="en-IN" sz="2800" dirty="0">
                <a:solidFill>
                  <a:schemeClr val="tx2"/>
                </a:solidFill>
              </a:rPr>
              <a:t>https://youtu.be/v9ejT8FO-7I?list=PLrhzvIcii6GNjpARdnO4ueTUAVR9eMBpc</a:t>
            </a:r>
          </a:p>
          <a:p>
            <a:pPr>
              <a:lnSpc>
                <a:spcPct val="200000"/>
              </a:lnSpc>
            </a:pPr>
            <a:r>
              <a:rPr lang="en-IN" sz="2800" dirty="0">
                <a:solidFill>
                  <a:schemeClr val="tx2"/>
                </a:solidFill>
              </a:rPr>
              <a:t>https://youtu.be/VGLjQuEQgkI?list=PLt4nG7RVVk1h9lxOYSOGI9pcP3I5oblbx</a:t>
            </a:r>
          </a:p>
        </p:txBody>
      </p:sp>
      <p:sp>
        <p:nvSpPr>
          <p:cNvPr id="10"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79967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28800" y="943714"/>
            <a:ext cx="7315200" cy="5210175"/>
          </a:xfrm>
          <a:solidFill>
            <a:schemeClr val="accent6">
              <a:lumMod val="40000"/>
              <a:lumOff val="60000"/>
            </a:schemeClr>
          </a:solidFill>
          <a:ln w="19050">
            <a:solidFill>
              <a:schemeClr val="tx1"/>
            </a:solidFill>
          </a:ln>
        </p:spPr>
        <p:txBody>
          <a:bodyPr>
            <a:normAutofit/>
          </a:bodyPr>
          <a:lstStyle/>
          <a:p>
            <a:pPr>
              <a:lnSpc>
                <a:spcPct val="120000"/>
              </a:lnSpc>
            </a:pPr>
            <a:r>
              <a:rPr lang="en-US" dirty="0">
                <a:solidFill>
                  <a:srgbClr val="00B050"/>
                </a:solidFill>
              </a:rPr>
              <a:t>A Case Study: Designing a Document Editor.</a:t>
            </a:r>
          </a:p>
          <a:p>
            <a:pPr>
              <a:lnSpc>
                <a:spcPct val="120000"/>
              </a:lnSpc>
            </a:pPr>
            <a:r>
              <a:rPr lang="en-US" dirty="0">
                <a:solidFill>
                  <a:srgbClr val="00B050"/>
                </a:solidFill>
              </a:rPr>
              <a:t>Creational Patterns.</a:t>
            </a:r>
          </a:p>
          <a:p>
            <a:pPr>
              <a:lnSpc>
                <a:spcPct val="120000"/>
              </a:lnSpc>
            </a:pPr>
            <a:r>
              <a:rPr lang="en-US" dirty="0">
                <a:solidFill>
                  <a:srgbClr val="00B050"/>
                </a:solidFill>
              </a:rPr>
              <a:t>Abstract Factory.</a:t>
            </a:r>
          </a:p>
          <a:p>
            <a:pPr>
              <a:lnSpc>
                <a:spcPct val="120000"/>
              </a:lnSpc>
            </a:pPr>
            <a:r>
              <a:rPr lang="en-US" dirty="0">
                <a:solidFill>
                  <a:srgbClr val="00B050"/>
                </a:solidFill>
              </a:rPr>
              <a:t>Builder Factory Method, </a:t>
            </a:r>
          </a:p>
          <a:p>
            <a:pPr>
              <a:lnSpc>
                <a:spcPct val="120000"/>
              </a:lnSpc>
            </a:pPr>
            <a:r>
              <a:rPr lang="en-US" dirty="0">
                <a:solidFill>
                  <a:srgbClr val="00B050"/>
                </a:solidFill>
              </a:rPr>
              <a:t>Prototype Patterns.</a:t>
            </a:r>
          </a:p>
          <a:p>
            <a:pPr>
              <a:lnSpc>
                <a:spcPct val="120000"/>
              </a:lnSpc>
            </a:pPr>
            <a:r>
              <a:rPr lang="en-US" dirty="0">
                <a:solidFill>
                  <a:srgbClr val="00B050"/>
                </a:solidFill>
              </a:rPr>
              <a:t>Singleton Patterns.</a:t>
            </a:r>
            <a:endParaRPr lang="en-US" dirty="0"/>
          </a:p>
          <a:p>
            <a:pPr marL="0" indent="0">
              <a:buNone/>
            </a:pPr>
            <a:endParaRPr lang="en-US" sz="400" dirty="0"/>
          </a:p>
        </p:txBody>
      </p:sp>
      <p:sp>
        <p:nvSpPr>
          <p:cNvPr id="6" name="Date Placeholder 5"/>
          <p:cNvSpPr>
            <a:spLocks noGrp="1"/>
          </p:cNvSpPr>
          <p:nvPr>
            <p:ph type="dt" sz="half" idx="10"/>
          </p:nvPr>
        </p:nvSpPr>
        <p:spPr/>
        <p:txBody>
          <a:bodyPr/>
          <a:lstStyle/>
          <a:p>
            <a:fld id="{3EF57D1E-7963-4619-B441-8374E5E9DFFD}" type="datetime1">
              <a:rPr lang="en-US" smtClean="0"/>
              <a:t>9/11/2023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26</a:t>
            </a:fld>
            <a:endParaRPr lang="en-US" dirty="0"/>
          </a:p>
        </p:txBody>
      </p:sp>
      <p:sp>
        <p:nvSpPr>
          <p:cNvPr id="8" name="Title 1"/>
          <p:cNvSpPr txBox="1">
            <a:spLocks/>
          </p:cNvSpPr>
          <p:nvPr/>
        </p:nvSpPr>
        <p:spPr>
          <a:xfrm>
            <a:off x="1447800" y="7"/>
            <a:ext cx="10668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Unit II Content</a:t>
            </a:r>
          </a:p>
        </p:txBody>
      </p:sp>
    </p:spTree>
    <p:extLst>
      <p:ext uri="{BB962C8B-B14F-4D97-AF65-F5344CB8AC3E}">
        <p14:creationId xmlns:p14="http://schemas.microsoft.com/office/powerpoint/2010/main" val="71095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219200"/>
            <a:ext cx="10134600" cy="3733799"/>
          </a:xfrm>
          <a:solidFill>
            <a:schemeClr val="accent5">
              <a:lumMod val="40000"/>
              <a:lumOff val="60000"/>
            </a:schemeClr>
          </a:solidFill>
          <a:ln w="12700">
            <a:solidFill>
              <a:schemeClr val="tx1"/>
            </a:solidFill>
          </a:ln>
        </p:spPr>
        <p:txBody>
          <a:bodyPr>
            <a:normAutofit/>
          </a:bodyPr>
          <a:lstStyle/>
          <a:p>
            <a:pPr marL="0" indent="0" algn="just">
              <a:buNone/>
            </a:pPr>
            <a:r>
              <a:rPr lang="en-US" sz="2800" dirty="0"/>
              <a:t>In Unit II, the students will be able to find</a:t>
            </a:r>
          </a:p>
          <a:p>
            <a:pPr algn="just"/>
            <a:r>
              <a:rPr lang="en-US" sz="2800" dirty="0"/>
              <a:t>What are Creational Patterns and their types in detail.</a:t>
            </a:r>
          </a:p>
          <a:p>
            <a:pPr algn="just"/>
            <a:r>
              <a:rPr lang="en-US" sz="2800" dirty="0"/>
              <a:t>Learn the concept of Abstract Factory.</a:t>
            </a:r>
          </a:p>
          <a:p>
            <a:pPr algn="just"/>
            <a:r>
              <a:rPr lang="en-US" sz="2800" dirty="0"/>
              <a:t>How Builder Factory Method works. </a:t>
            </a:r>
          </a:p>
          <a:p>
            <a:pPr algn="just"/>
            <a:r>
              <a:rPr lang="en-US" sz="2800" dirty="0"/>
              <a:t>How and when we use Prototype Patterns.</a:t>
            </a:r>
          </a:p>
          <a:p>
            <a:pPr algn="just"/>
            <a:r>
              <a:rPr lang="en-US" sz="2800" dirty="0"/>
              <a:t>Simplest and easiest pattern is Singleton Patterns how .</a:t>
            </a:r>
          </a:p>
          <a:p>
            <a:pPr marL="0" indent="0" algn="just">
              <a:buNone/>
            </a:pPr>
            <a:endParaRPr lang="en-US" sz="2800" dirty="0"/>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Unit II Objective</a:t>
            </a:r>
          </a:p>
        </p:txBody>
      </p:sp>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204272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34290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A Case Study - Designing a Document Editor</a:t>
            </a:r>
          </a:p>
          <a:p>
            <a:pPr marL="0" indent="0" algn="just">
              <a:buNone/>
            </a:pPr>
            <a:endParaRPr lang="en-US" sz="2600" dirty="0"/>
          </a:p>
          <a:p>
            <a:pPr algn="just">
              <a:buFont typeface="Wingdings" panose="05000000000000000000" pitchFamily="2" charset="2"/>
              <a:buChar char="ü"/>
            </a:pPr>
            <a:r>
              <a:rPr lang="en-US" sz="2600" dirty="0"/>
              <a:t>This chapter presents a case study in the design of a “What-You-See-Is-What-You-Get” (or “WYSIWYG”) document editor called Lexi. We’ll see how design patterns capture solutions to design problems in Lexi and applications like it. By the end of this chapter you will have gained experience with eight patterns, learning them by example.</a:t>
            </a:r>
          </a:p>
          <a:p>
            <a:pPr marL="0" indent="0" algn="just">
              <a:buNone/>
            </a:pPr>
            <a:endParaRPr lang="en-US" sz="3000" dirty="0"/>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737520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1155290"/>
            <a:ext cx="11277600" cy="4401205"/>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800" dirty="0"/>
              <a:t> A WYSIWYG representation of the document occupies the large rectangular area in the center.</a:t>
            </a:r>
          </a:p>
          <a:p>
            <a:pPr algn="just"/>
            <a:endParaRPr lang="en-US" sz="2800" dirty="0"/>
          </a:p>
          <a:p>
            <a:pPr marL="457200" indent="-457200" algn="just">
              <a:buFont typeface="Wingdings" panose="05000000000000000000" pitchFamily="2" charset="2"/>
              <a:buChar char="Ø"/>
            </a:pPr>
            <a:r>
              <a:rPr lang="en-US" sz="2800" dirty="0"/>
              <a:t>The document can mix text and graphics freely in a variety of formatting styles.</a:t>
            </a:r>
          </a:p>
          <a:p>
            <a:pPr algn="just"/>
            <a:endParaRPr lang="en-US" sz="2800" dirty="0"/>
          </a:p>
          <a:p>
            <a:pPr marL="457200" indent="-457200" algn="just">
              <a:buFont typeface="Wingdings" panose="05000000000000000000" pitchFamily="2" charset="2"/>
              <a:buChar char="Ø"/>
            </a:pPr>
            <a:r>
              <a:rPr lang="en-US" sz="2800" dirty="0"/>
              <a:t>Surrounding the document are the usual pull-down menus and scroll bars, and a collection of page icons for jumping to a particular page in the document.</a:t>
            </a:r>
          </a:p>
          <a:p>
            <a:pPr algn="just"/>
            <a:endParaRPr lang="en-US" sz="2700" dirty="0">
              <a:latin typeface="+mj-lt"/>
            </a:endParaRPr>
          </a:p>
        </p:txBody>
      </p:sp>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3046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Evaluation Scheme</a:t>
            </a:r>
          </a:p>
        </p:txBody>
      </p:sp>
      <p:pic>
        <p:nvPicPr>
          <p:cNvPr id="2" name="Picture 1"/>
          <p:cNvPicPr>
            <a:picLocks noChangeAspect="1"/>
          </p:cNvPicPr>
          <p:nvPr/>
        </p:nvPicPr>
        <p:blipFill>
          <a:blip r:embed="rId2"/>
          <a:stretch>
            <a:fillRect/>
          </a:stretch>
        </p:blipFill>
        <p:spPr>
          <a:xfrm>
            <a:off x="1676400" y="793757"/>
            <a:ext cx="9390164" cy="5855044"/>
          </a:xfrm>
          <a:prstGeom prst="rect">
            <a:avLst/>
          </a:prstGeom>
          <a:ln>
            <a:solidFill>
              <a:schemeClr val="accent1"/>
            </a:solidFill>
          </a:ln>
        </p:spPr>
      </p:pic>
      <p:sp>
        <p:nvSpPr>
          <p:cNvPr id="9" name="TextBox 8"/>
          <p:cNvSpPr txBox="1"/>
          <p:nvPr/>
        </p:nvSpPr>
        <p:spPr>
          <a:xfrm>
            <a:off x="2933700" y="4114800"/>
            <a:ext cx="2819400" cy="461665"/>
          </a:xfrm>
          <a:prstGeom prst="rect">
            <a:avLst/>
          </a:prstGeom>
          <a:solidFill>
            <a:srgbClr val="C00000"/>
          </a:solidFill>
          <a:ln>
            <a:solidFill>
              <a:schemeClr val="bg1"/>
            </a:solidFill>
          </a:ln>
        </p:spPr>
        <p:txBody>
          <a:bodyPr wrap="square" rtlCol="0">
            <a:spAutoFit/>
          </a:bodyPr>
          <a:lstStyle/>
          <a:p>
            <a:r>
              <a:rPr lang="en-US" sz="1200" dirty="0"/>
              <a:t>Python Web development with Django</a:t>
            </a:r>
          </a:p>
          <a:p>
            <a:r>
              <a:rPr lang="en-US" sz="1200" dirty="0"/>
              <a:t>Design Pattern</a:t>
            </a:r>
          </a:p>
        </p:txBody>
      </p:sp>
    </p:spTree>
    <p:extLst>
      <p:ext uri="{BB962C8B-B14F-4D97-AF65-F5344CB8AC3E}">
        <p14:creationId xmlns:p14="http://schemas.microsoft.com/office/powerpoint/2010/main" val="127056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334191" y="796783"/>
            <a:ext cx="11523617" cy="5924699"/>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800" u="sng" dirty="0"/>
              <a:t> </a:t>
            </a:r>
            <a:r>
              <a:rPr lang="en-US" sz="2800" b="1" u="sng" dirty="0"/>
              <a:t>Design Problems</a:t>
            </a:r>
          </a:p>
          <a:p>
            <a:r>
              <a:rPr lang="en-US" sz="2700" dirty="0">
                <a:latin typeface="+mj-lt"/>
              </a:rPr>
              <a:t>Seven problems in Lexis's design:-</a:t>
            </a:r>
          </a:p>
          <a:p>
            <a:endParaRPr lang="en-US" sz="2700" dirty="0">
              <a:latin typeface="+mj-lt"/>
            </a:endParaRPr>
          </a:p>
          <a:p>
            <a:pPr marL="514350" indent="-514350">
              <a:buFont typeface="+mj-lt"/>
              <a:buAutoNum type="arabicPeriod"/>
            </a:pPr>
            <a:r>
              <a:rPr lang="en-US" sz="2700" b="1" u="sng" dirty="0">
                <a:solidFill>
                  <a:schemeClr val="accent6">
                    <a:lumMod val="75000"/>
                  </a:schemeClr>
                </a:solidFill>
                <a:latin typeface="+mj-lt"/>
              </a:rPr>
              <a:t>Document Structure:</a:t>
            </a:r>
          </a:p>
          <a:p>
            <a:pPr marL="457200" indent="-457200">
              <a:buFont typeface="Arial" panose="020B0604020202020204" pitchFamily="34" charset="0"/>
              <a:buChar char="•"/>
            </a:pPr>
            <a:r>
              <a:rPr lang="en-US" sz="2700" dirty="0">
                <a:latin typeface="+mj-lt"/>
              </a:rPr>
              <a:t>The choice of internal representation for the document affects nearly every aspect of Lexis's design. </a:t>
            </a:r>
          </a:p>
          <a:p>
            <a:pPr marL="457200" indent="-457200">
              <a:buFont typeface="Arial" panose="020B0604020202020204" pitchFamily="34" charset="0"/>
              <a:buChar char="•"/>
            </a:pPr>
            <a:r>
              <a:rPr lang="en-US" sz="2700" dirty="0">
                <a:latin typeface="+mj-lt"/>
              </a:rPr>
              <a:t>All editing, formatting, displaying, and textual analysis will require traversing the representation. </a:t>
            </a:r>
          </a:p>
          <a:p>
            <a:pPr marL="457200" indent="-457200">
              <a:buFont typeface="Arial" panose="020B0604020202020204" pitchFamily="34" charset="0"/>
              <a:buChar char="•"/>
            </a:pPr>
            <a:r>
              <a:rPr lang="en-US" sz="2700" dirty="0">
                <a:latin typeface="+mj-lt"/>
              </a:rPr>
              <a:t>The way we organize those impacts design information.</a:t>
            </a:r>
          </a:p>
          <a:p>
            <a:endParaRPr lang="en-US" sz="2700" dirty="0">
              <a:latin typeface="+mj-lt"/>
            </a:endParaRPr>
          </a:p>
          <a:p>
            <a:r>
              <a:rPr lang="en-US" sz="2700" b="1" dirty="0">
                <a:solidFill>
                  <a:schemeClr val="accent6">
                    <a:lumMod val="75000"/>
                  </a:schemeClr>
                </a:solidFill>
                <a:latin typeface="+mj-lt"/>
              </a:rPr>
              <a:t>2.   </a:t>
            </a:r>
            <a:r>
              <a:rPr lang="en-US" sz="2700" b="1" u="sng" dirty="0">
                <a:solidFill>
                  <a:schemeClr val="accent6">
                    <a:lumMod val="75000"/>
                  </a:schemeClr>
                </a:solidFill>
                <a:latin typeface="+mj-lt"/>
              </a:rPr>
              <a:t>Formatting:</a:t>
            </a:r>
          </a:p>
          <a:p>
            <a:pPr marL="457200" indent="-457200">
              <a:buFont typeface="Arial" panose="020B0604020202020204" pitchFamily="34" charset="0"/>
              <a:buChar char="•"/>
            </a:pPr>
            <a:r>
              <a:rPr lang="en-US" sz="2700" dirty="0">
                <a:latin typeface="+mj-lt"/>
              </a:rPr>
              <a:t>   How does Lexi actually arrange text and graphics into lines and columns?</a:t>
            </a:r>
          </a:p>
          <a:p>
            <a:pPr marL="457200" indent="-457200">
              <a:buFont typeface="Arial" panose="020B0604020202020204" pitchFamily="34" charset="0"/>
              <a:buChar char="•"/>
            </a:pPr>
            <a:r>
              <a:rPr lang="en-US" sz="2700" dirty="0">
                <a:latin typeface="+mj-lt"/>
              </a:rPr>
              <a:t>   What objects are responsible for carrying out different formatting policies?</a:t>
            </a:r>
          </a:p>
          <a:p>
            <a:pPr marL="457200" indent="-457200">
              <a:buFont typeface="Arial" panose="020B0604020202020204" pitchFamily="34" charset="0"/>
              <a:buChar char="•"/>
            </a:pPr>
            <a:r>
              <a:rPr lang="en-US" sz="2700" dirty="0">
                <a:latin typeface="+mj-lt"/>
              </a:rPr>
              <a:t>   How do these policies interact with the document’s internal representation?</a:t>
            </a:r>
          </a:p>
        </p:txBody>
      </p:sp>
    </p:spTree>
    <p:extLst>
      <p:ext uri="{BB962C8B-B14F-4D97-AF65-F5344CB8AC3E}">
        <p14:creationId xmlns:p14="http://schemas.microsoft.com/office/powerpoint/2010/main" val="363218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05195" y="761949"/>
            <a:ext cx="11781609" cy="5924699"/>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800" u="sng" dirty="0"/>
              <a:t> </a:t>
            </a:r>
            <a:r>
              <a:rPr lang="en-US" sz="2800" b="1" u="sng" dirty="0"/>
              <a:t>Design Problems</a:t>
            </a:r>
          </a:p>
          <a:p>
            <a:r>
              <a:rPr lang="en-US" sz="2700" b="1" dirty="0">
                <a:solidFill>
                  <a:schemeClr val="accent6">
                    <a:lumMod val="75000"/>
                  </a:schemeClr>
                </a:solidFill>
                <a:latin typeface="+mj-lt"/>
              </a:rPr>
              <a:t>3.   </a:t>
            </a:r>
            <a:r>
              <a:rPr lang="en-US" sz="2700" b="1" u="sng" dirty="0">
                <a:solidFill>
                  <a:schemeClr val="accent6">
                    <a:lumMod val="75000"/>
                  </a:schemeClr>
                </a:solidFill>
                <a:latin typeface="+mj-lt"/>
              </a:rPr>
              <a:t>Embellishing the user interface:</a:t>
            </a:r>
          </a:p>
          <a:p>
            <a:pPr marL="457200" indent="-457200">
              <a:buFont typeface="Arial" panose="020B0604020202020204" pitchFamily="34" charset="0"/>
              <a:buChar char="•"/>
            </a:pPr>
            <a:r>
              <a:rPr lang="en-US" sz="2700" dirty="0">
                <a:latin typeface="+mj-lt"/>
              </a:rPr>
              <a:t>Lexis user interface include scroll bar, borders and drop shadows that decorate the WYSIWYG document interface. </a:t>
            </a:r>
          </a:p>
          <a:p>
            <a:pPr marL="457200" indent="-457200">
              <a:buFont typeface="Arial" panose="020B0604020202020204" pitchFamily="34" charset="0"/>
              <a:buChar char="•"/>
            </a:pPr>
            <a:r>
              <a:rPr lang="en-US" sz="2700" dirty="0">
                <a:latin typeface="+mj-lt"/>
              </a:rPr>
              <a:t>Such trimmings are likely to change as Lexis user interface evolves.</a:t>
            </a:r>
          </a:p>
          <a:p>
            <a:endParaRPr lang="en-US" sz="2700" dirty="0">
              <a:latin typeface="+mj-lt"/>
            </a:endParaRPr>
          </a:p>
          <a:p>
            <a:r>
              <a:rPr lang="en-US" sz="2700" b="1" dirty="0">
                <a:solidFill>
                  <a:schemeClr val="accent6">
                    <a:lumMod val="75000"/>
                  </a:schemeClr>
                </a:solidFill>
                <a:latin typeface="+mj-lt"/>
              </a:rPr>
              <a:t>4.   </a:t>
            </a:r>
            <a:r>
              <a:rPr lang="en-US" sz="2700" b="1" u="sng" dirty="0">
                <a:solidFill>
                  <a:schemeClr val="accent6">
                    <a:lumMod val="75000"/>
                  </a:schemeClr>
                </a:solidFill>
                <a:latin typeface="+mj-lt"/>
              </a:rPr>
              <a:t>Supporting multiple look-and-feel standards:</a:t>
            </a:r>
          </a:p>
          <a:p>
            <a:pPr marL="457200" indent="-457200">
              <a:buFont typeface="Arial" panose="020B0604020202020204" pitchFamily="34" charset="0"/>
              <a:buChar char="•"/>
            </a:pPr>
            <a:r>
              <a:rPr lang="en-US" sz="2700" dirty="0">
                <a:latin typeface="+mj-lt"/>
              </a:rPr>
              <a:t>Lexi should adapt easily to different look-and-feel standards such as Modify and Presentation Manager (PM) without major modification.</a:t>
            </a:r>
          </a:p>
          <a:p>
            <a:endParaRPr lang="en-US" sz="2700" dirty="0">
              <a:latin typeface="+mj-lt"/>
            </a:endParaRPr>
          </a:p>
          <a:p>
            <a:r>
              <a:rPr lang="en-US" sz="2700" b="1" dirty="0">
                <a:solidFill>
                  <a:schemeClr val="accent6">
                    <a:lumMod val="75000"/>
                  </a:schemeClr>
                </a:solidFill>
                <a:latin typeface="+mj-lt"/>
              </a:rPr>
              <a:t>5.   </a:t>
            </a:r>
            <a:r>
              <a:rPr lang="en-US" sz="2700" b="1" u="sng" dirty="0">
                <a:solidFill>
                  <a:schemeClr val="accent6">
                    <a:lumMod val="75000"/>
                  </a:schemeClr>
                </a:solidFill>
                <a:latin typeface="+mj-lt"/>
              </a:rPr>
              <a:t>Supporting multiple window systems:</a:t>
            </a:r>
          </a:p>
          <a:p>
            <a:pPr marL="457200" indent="-457200">
              <a:buFont typeface="Arial" panose="020B0604020202020204" pitchFamily="34" charset="0"/>
              <a:buChar char="•"/>
            </a:pPr>
            <a:r>
              <a:rPr lang="en-US" sz="2700" dirty="0">
                <a:latin typeface="+mj-lt"/>
              </a:rPr>
              <a:t>Different look-and-feel standards are usually implemented on different window system.</a:t>
            </a:r>
          </a:p>
          <a:p>
            <a:pPr marL="457200" indent="-457200">
              <a:buFont typeface="Arial" panose="020B0604020202020204" pitchFamily="34" charset="0"/>
              <a:buChar char="•"/>
            </a:pPr>
            <a:r>
              <a:rPr lang="en-US" sz="2700" dirty="0">
                <a:latin typeface="+mj-lt"/>
              </a:rPr>
              <a:t>Lexi’s design should be independent of the window system as possible.</a:t>
            </a:r>
          </a:p>
        </p:txBody>
      </p:sp>
    </p:spTree>
    <p:extLst>
      <p:ext uri="{BB962C8B-B14F-4D97-AF65-F5344CB8AC3E}">
        <p14:creationId xmlns:p14="http://schemas.microsoft.com/office/powerpoint/2010/main" val="250233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05195" y="685806"/>
            <a:ext cx="11986805" cy="6124754"/>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800" u="sng" dirty="0"/>
              <a:t> </a:t>
            </a:r>
            <a:r>
              <a:rPr lang="en-US" sz="2800" b="1" u="sng" dirty="0"/>
              <a:t>Design Problems</a:t>
            </a:r>
          </a:p>
          <a:p>
            <a:pPr marL="514350" indent="-514350">
              <a:buAutoNum type="arabicPeriod" startAt="6"/>
            </a:pPr>
            <a:r>
              <a:rPr lang="en-US" sz="2800" b="1" u="sng" dirty="0">
                <a:solidFill>
                  <a:schemeClr val="accent6">
                    <a:lumMod val="75000"/>
                  </a:schemeClr>
                </a:solidFill>
              </a:rPr>
              <a:t>User Operations:</a:t>
            </a:r>
          </a:p>
          <a:p>
            <a:endParaRPr lang="en-US" sz="2800" b="1" u="sng" dirty="0">
              <a:solidFill>
                <a:schemeClr val="accent6">
                  <a:lumMod val="75000"/>
                </a:schemeClr>
              </a:solidFill>
            </a:endParaRPr>
          </a:p>
          <a:p>
            <a:pPr marL="457200" indent="-457200">
              <a:buFont typeface="Arial" panose="020B0604020202020204" pitchFamily="34" charset="0"/>
              <a:buChar char="•"/>
            </a:pPr>
            <a:r>
              <a:rPr lang="en-US" sz="2800" dirty="0"/>
              <a:t>User control Lexi through various interfaces, including buttons and pull-down menus.</a:t>
            </a:r>
          </a:p>
          <a:p>
            <a:pPr marL="457200" indent="-457200">
              <a:buFont typeface="Arial" panose="020B0604020202020204" pitchFamily="34" charset="0"/>
              <a:buChar char="•"/>
            </a:pPr>
            <a:r>
              <a:rPr lang="en-US" sz="2800" dirty="0"/>
              <a:t>The functionality beyond these interfaces is scattered throughout the objects in the application.</a:t>
            </a:r>
          </a:p>
          <a:p>
            <a:endParaRPr lang="en-US" sz="2800" dirty="0"/>
          </a:p>
          <a:p>
            <a:pPr marL="514350" indent="-514350">
              <a:buAutoNum type="arabicPeriod" startAt="7"/>
            </a:pPr>
            <a:r>
              <a:rPr lang="en-US" sz="2800" b="1" u="sng" dirty="0">
                <a:solidFill>
                  <a:schemeClr val="accent6">
                    <a:lumMod val="75000"/>
                  </a:schemeClr>
                </a:solidFill>
              </a:rPr>
              <a:t>Spelling checking and Hyphenation (automated process of breaking words):</a:t>
            </a:r>
          </a:p>
          <a:p>
            <a:endParaRPr lang="en-US" sz="2800" b="1" u="sng" dirty="0">
              <a:solidFill>
                <a:schemeClr val="accent6">
                  <a:lumMod val="75000"/>
                </a:schemeClr>
              </a:solidFill>
            </a:endParaRPr>
          </a:p>
          <a:p>
            <a:pPr marL="457200" indent="-457200">
              <a:buFont typeface="Arial" panose="020B0604020202020204" pitchFamily="34" charset="0"/>
              <a:buChar char="•"/>
            </a:pPr>
            <a:r>
              <a:rPr lang="en-US" sz="2800" dirty="0"/>
              <a:t>How does Lexi support analytical operations checking for misspelled words and determining hyphenation points?</a:t>
            </a:r>
          </a:p>
          <a:p>
            <a:pPr marL="457200" indent="-457200">
              <a:buFont typeface="Arial" panose="020B0604020202020204" pitchFamily="34" charset="0"/>
              <a:buChar char="•"/>
            </a:pPr>
            <a:r>
              <a:rPr lang="en-US" sz="2800" dirty="0"/>
              <a:t>How can we minimize the number of classes we have to modify to add a new analytical operation?</a:t>
            </a:r>
          </a:p>
        </p:txBody>
      </p:sp>
    </p:spTree>
    <p:extLst>
      <p:ext uri="{BB962C8B-B14F-4D97-AF65-F5344CB8AC3E}">
        <p14:creationId xmlns:p14="http://schemas.microsoft.com/office/powerpoint/2010/main" val="337941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1447800" y="685805"/>
            <a:ext cx="10515600" cy="6143667"/>
          </a:xfrm>
          <a:prstGeom prst="rect">
            <a:avLst/>
          </a:prstGeom>
        </p:spPr>
      </p:pic>
    </p:spTree>
    <p:extLst>
      <p:ext uri="{BB962C8B-B14F-4D97-AF65-F5344CB8AC3E}">
        <p14:creationId xmlns:p14="http://schemas.microsoft.com/office/powerpoint/2010/main" val="3186531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758923"/>
            <a:ext cx="8781279" cy="5914167"/>
          </a:xfrm>
          <a:prstGeom prst="rect">
            <a:avLst/>
          </a:prstGeom>
        </p:spPr>
      </p:pic>
    </p:spTree>
    <p:extLst>
      <p:ext uri="{BB962C8B-B14F-4D97-AF65-F5344CB8AC3E}">
        <p14:creationId xmlns:p14="http://schemas.microsoft.com/office/powerpoint/2010/main" val="303438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9" name="Picture 8"/>
          <p:cNvPicPr>
            <a:picLocks noChangeAspect="1"/>
          </p:cNvPicPr>
          <p:nvPr/>
        </p:nvPicPr>
        <p:blipFill>
          <a:blip r:embed="rId2"/>
          <a:stretch>
            <a:fillRect/>
          </a:stretch>
        </p:blipFill>
        <p:spPr>
          <a:xfrm>
            <a:off x="1447800" y="685806"/>
            <a:ext cx="8568971" cy="5995886"/>
          </a:xfrm>
          <a:prstGeom prst="rect">
            <a:avLst/>
          </a:prstGeom>
        </p:spPr>
      </p:pic>
    </p:spTree>
    <p:extLst>
      <p:ext uri="{BB962C8B-B14F-4D97-AF65-F5344CB8AC3E}">
        <p14:creationId xmlns:p14="http://schemas.microsoft.com/office/powerpoint/2010/main" val="202967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51298" y="733246"/>
            <a:ext cx="12089403" cy="6124754"/>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800" b="1" u="sng" dirty="0"/>
              <a:t>Document Structure</a:t>
            </a:r>
          </a:p>
          <a:p>
            <a:pPr marL="514350" indent="-514350">
              <a:buFont typeface="Courier New" panose="02070309020205020404" pitchFamily="49" charset="0"/>
              <a:buChar char="o"/>
            </a:pPr>
            <a:r>
              <a:rPr lang="en-US" sz="2800" dirty="0"/>
              <a:t>An arrangement of graphical elements (characters, lines, polygon, other shapes) and structural elements (lines, columns, figures, tables, and other substructures).</a:t>
            </a:r>
          </a:p>
          <a:p>
            <a:pPr marL="514350" indent="-514350">
              <a:buFont typeface="Courier New" panose="02070309020205020404" pitchFamily="49" charset="0"/>
              <a:buChar char="o"/>
            </a:pPr>
            <a:r>
              <a:rPr lang="en-US" sz="2800" dirty="0"/>
              <a:t>Lexi's user interface should let users manipulate these substructures directly. That helps make the interface simple.</a:t>
            </a:r>
          </a:p>
          <a:p>
            <a:pPr marL="514350" indent="-514350">
              <a:buFont typeface="Courier New" panose="02070309020205020404" pitchFamily="49" charset="0"/>
              <a:buChar char="o"/>
            </a:pPr>
            <a:r>
              <a:rPr lang="en-US" sz="2800" dirty="0"/>
              <a:t> For example, a user should be able to treat a diagram as a unit rather than as a collection of individual graphical primitives.</a:t>
            </a:r>
          </a:p>
          <a:p>
            <a:pPr algn="ctr"/>
            <a:r>
              <a:rPr lang="en-US" sz="2800" dirty="0"/>
              <a:t> </a:t>
            </a:r>
            <a:r>
              <a:rPr lang="en-US" sz="2800" b="1" u="sng" dirty="0"/>
              <a:t>Goals</a:t>
            </a:r>
          </a:p>
          <a:p>
            <a:pPr marL="457200" lvl="0" indent="-457200" eaLnBrk="0" fontAlgn="base" hangingPunct="0">
              <a:spcBef>
                <a:spcPct val="0"/>
              </a:spcBef>
              <a:spcAft>
                <a:spcPct val="0"/>
              </a:spcAft>
              <a:buFont typeface="Courier New" panose="02070309020205020404" pitchFamily="49" charset="0"/>
              <a:buChar char="o"/>
            </a:pPr>
            <a:r>
              <a:rPr lang="en-US" altLang="en-US" sz="2800" dirty="0">
                <a:cs typeface="Times New Roman" panose="02020603050405020304" pitchFamily="18" charset="0"/>
              </a:rPr>
              <a:t>The internal representation should support:</a:t>
            </a:r>
            <a:endParaRPr lang="en-US" altLang="en-US" sz="2800" b="1" dirty="0">
              <a:cs typeface="Times New Roman" panose="02020603050405020304" pitchFamily="18" charset="0"/>
            </a:endParaRPr>
          </a:p>
          <a:p>
            <a:pPr marL="171450" lvl="0" indent="-171450" eaLnBrk="0" fontAlgn="base" hangingPunct="0">
              <a:spcBef>
                <a:spcPct val="0"/>
              </a:spcBef>
              <a:spcAft>
                <a:spcPct val="0"/>
              </a:spcAft>
              <a:buFont typeface="Courier New" panose="02070309020205020404" pitchFamily="49" charset="0"/>
              <a:buChar char="o"/>
            </a:pPr>
            <a:r>
              <a:rPr lang="en-US" altLang="en-US" sz="2800" dirty="0">
                <a:cs typeface="Times New Roman" panose="02020603050405020304" pitchFamily="18" charset="0"/>
              </a:rPr>
              <a:t>   Maintaining the document’s physical structure.</a:t>
            </a:r>
            <a:endParaRPr lang="en-US" altLang="en-US" sz="2800" b="1" dirty="0">
              <a:cs typeface="Times New Roman" panose="02020603050405020304" pitchFamily="18" charset="0"/>
            </a:endParaRPr>
          </a:p>
          <a:p>
            <a:pPr marL="171450" lvl="0" indent="-171450" eaLnBrk="0" fontAlgn="base" hangingPunct="0">
              <a:spcBef>
                <a:spcPct val="0"/>
              </a:spcBef>
              <a:spcAft>
                <a:spcPct val="0"/>
              </a:spcAft>
              <a:buFont typeface="Courier New" panose="02070309020205020404" pitchFamily="49" charset="0"/>
              <a:buChar char="o"/>
            </a:pPr>
            <a:r>
              <a:rPr lang="en-US" altLang="en-US" sz="2800" dirty="0">
                <a:cs typeface="Times New Roman" panose="02020603050405020304" pitchFamily="18" charset="0"/>
              </a:rPr>
              <a:t>   Generating and presenting the document’s visual aspects.</a:t>
            </a:r>
          </a:p>
          <a:p>
            <a:pPr marL="171450" lvl="0" indent="-171450" eaLnBrk="0" fontAlgn="base" hangingPunct="0">
              <a:spcBef>
                <a:spcPct val="0"/>
              </a:spcBef>
              <a:spcAft>
                <a:spcPct val="0"/>
              </a:spcAft>
              <a:buFont typeface="Courier New" panose="02070309020205020404" pitchFamily="49" charset="0"/>
              <a:buChar char="o"/>
            </a:pPr>
            <a:r>
              <a:rPr lang="en-US" altLang="en-US" sz="2800" dirty="0">
                <a:cs typeface="Times New Roman" panose="02020603050405020304" pitchFamily="18" charset="0"/>
              </a:rPr>
              <a:t>   Mapping positions on the display to elements in the internal representations   </a:t>
            </a:r>
            <a:br>
              <a:rPr lang="en-US" altLang="en-US" sz="2800" dirty="0">
                <a:cs typeface="Times New Roman" panose="02020603050405020304" pitchFamily="18" charset="0"/>
              </a:rPr>
            </a:br>
            <a:r>
              <a:rPr lang="en-US" altLang="en-US" sz="2800" dirty="0">
                <a:cs typeface="Times New Roman" panose="02020603050405020304" pitchFamily="18" charset="0"/>
              </a:rPr>
              <a:t>    (drawing, hit detection, alignment, </a:t>
            </a:r>
            <a:r>
              <a:rPr lang="en-US" altLang="en-US" sz="2800" dirty="0" err="1">
                <a:cs typeface="Times New Roman" panose="02020603050405020304" pitchFamily="18" charset="0"/>
              </a:rPr>
              <a:t>etc</a:t>
            </a:r>
            <a:r>
              <a:rPr lang="en-US" altLang="en-US" sz="2800" dirty="0">
                <a:cs typeface="Times New Roman" panose="02020603050405020304" pitchFamily="18" charset="0"/>
              </a:rPr>
              <a:t>).</a:t>
            </a:r>
          </a:p>
        </p:txBody>
      </p:sp>
    </p:spTree>
    <p:extLst>
      <p:ext uri="{BB962C8B-B14F-4D97-AF65-F5344CB8AC3E}">
        <p14:creationId xmlns:p14="http://schemas.microsoft.com/office/powerpoint/2010/main" val="283016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1468772" y="716286"/>
            <a:ext cx="9315417" cy="6009550"/>
          </a:xfrm>
          <a:prstGeom prst="rect">
            <a:avLst/>
          </a:prstGeom>
        </p:spPr>
      </p:pic>
    </p:spTree>
    <p:extLst>
      <p:ext uri="{BB962C8B-B14F-4D97-AF65-F5344CB8AC3E}">
        <p14:creationId xmlns:p14="http://schemas.microsoft.com/office/powerpoint/2010/main" val="944784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32000" y="802730"/>
            <a:ext cx="8071099" cy="6035676"/>
          </a:xfrm>
          <a:prstGeom prst="rect">
            <a:avLst/>
          </a:prstGeom>
        </p:spPr>
      </p:pic>
    </p:spTree>
    <p:extLst>
      <p:ext uri="{BB962C8B-B14F-4D97-AF65-F5344CB8AC3E}">
        <p14:creationId xmlns:p14="http://schemas.microsoft.com/office/powerpoint/2010/main" val="1692358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1447800" y="749625"/>
            <a:ext cx="9596266" cy="5826305"/>
          </a:xfrm>
          <a:prstGeom prst="rect">
            <a:avLst/>
          </a:prstGeom>
        </p:spPr>
      </p:pic>
    </p:spTree>
    <p:extLst>
      <p:ext uri="{BB962C8B-B14F-4D97-AF65-F5344CB8AC3E}">
        <p14:creationId xmlns:p14="http://schemas.microsoft.com/office/powerpoint/2010/main" val="336206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463040" y="1067772"/>
            <a:ext cx="617220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marL="0" indent="0" algn="just">
              <a:buNone/>
            </a:pPr>
            <a:r>
              <a:rPr lang="en-IN" sz="2800" b="1" dirty="0"/>
              <a:t>UNIT-I:  Introduction of Design Pattern</a:t>
            </a:r>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375004111"/>
              </p:ext>
            </p:extLst>
          </p:nvPr>
        </p:nvGraphicFramePr>
        <p:xfrm>
          <a:off x="1447800" y="2158974"/>
          <a:ext cx="100203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54463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2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719405"/>
            <a:ext cx="8306672" cy="6002077"/>
          </a:xfrm>
          <a:prstGeom prst="rect">
            <a:avLst/>
          </a:prstGeom>
          <a:ln w="12700">
            <a:solidFill>
              <a:schemeClr val="tx1"/>
            </a:solidFill>
          </a:ln>
        </p:spPr>
      </p:pic>
      <p:pic>
        <p:nvPicPr>
          <p:cNvPr id="12" name="Picture 11"/>
          <p:cNvPicPr>
            <a:picLocks noChangeAspect="1"/>
          </p:cNvPicPr>
          <p:nvPr/>
        </p:nvPicPr>
        <p:blipFill>
          <a:blip r:embed="rId3"/>
          <a:stretch>
            <a:fillRect/>
          </a:stretch>
        </p:blipFill>
        <p:spPr>
          <a:xfrm>
            <a:off x="1644397" y="6334592"/>
            <a:ext cx="3620005" cy="304843"/>
          </a:xfrm>
          <a:prstGeom prst="rect">
            <a:avLst/>
          </a:prstGeom>
        </p:spPr>
      </p:pic>
    </p:spTree>
    <p:extLst>
      <p:ext uri="{BB962C8B-B14F-4D97-AF65-F5344CB8AC3E}">
        <p14:creationId xmlns:p14="http://schemas.microsoft.com/office/powerpoint/2010/main" val="3983814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762000" y="1119674"/>
            <a:ext cx="11001300" cy="4785396"/>
          </a:xfrm>
          <a:prstGeom prst="rect">
            <a:avLst/>
          </a:prstGeom>
          <a:ln w="12700">
            <a:solidFill>
              <a:schemeClr val="tx1"/>
            </a:solidFill>
          </a:ln>
        </p:spPr>
      </p:pic>
    </p:spTree>
    <p:extLst>
      <p:ext uri="{BB962C8B-B14F-4D97-AF65-F5344CB8AC3E}">
        <p14:creationId xmlns:p14="http://schemas.microsoft.com/office/powerpoint/2010/main" val="4173898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905000" y="874900"/>
            <a:ext cx="9172639" cy="5846582"/>
          </a:xfrm>
          <a:prstGeom prst="rect">
            <a:avLst/>
          </a:prstGeom>
        </p:spPr>
      </p:pic>
    </p:spTree>
    <p:extLst>
      <p:ext uri="{BB962C8B-B14F-4D97-AF65-F5344CB8AC3E}">
        <p14:creationId xmlns:p14="http://schemas.microsoft.com/office/powerpoint/2010/main" val="3110421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905000" y="736550"/>
            <a:ext cx="9104281" cy="6000842"/>
          </a:xfrm>
          <a:prstGeom prst="rect">
            <a:avLst/>
          </a:prstGeom>
        </p:spPr>
      </p:pic>
    </p:spTree>
    <p:extLst>
      <p:ext uri="{BB962C8B-B14F-4D97-AF65-F5344CB8AC3E}">
        <p14:creationId xmlns:p14="http://schemas.microsoft.com/office/powerpoint/2010/main" val="38125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000" y="751784"/>
            <a:ext cx="9600659" cy="5959482"/>
          </a:xfrm>
          <a:prstGeom prst="rect">
            <a:avLst/>
          </a:prstGeom>
        </p:spPr>
      </p:pic>
    </p:spTree>
    <p:extLst>
      <p:ext uri="{BB962C8B-B14F-4D97-AF65-F5344CB8AC3E}">
        <p14:creationId xmlns:p14="http://schemas.microsoft.com/office/powerpoint/2010/main" val="3324601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8303" y="701046"/>
            <a:ext cx="6544588" cy="1676634"/>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3300597" y="2351398"/>
            <a:ext cx="6924179" cy="4511682"/>
          </a:xfrm>
          <a:prstGeom prst="rect">
            <a:avLst/>
          </a:prstGeom>
          <a:ln w="9525">
            <a:solidFill>
              <a:schemeClr val="tx1"/>
            </a:solidFill>
          </a:ln>
        </p:spPr>
      </p:pic>
    </p:spTree>
    <p:extLst>
      <p:ext uri="{BB962C8B-B14F-4D97-AF65-F5344CB8AC3E}">
        <p14:creationId xmlns:p14="http://schemas.microsoft.com/office/powerpoint/2010/main" val="464968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762000"/>
            <a:ext cx="9925986" cy="5016074"/>
          </a:xfrm>
          <a:prstGeom prst="rect">
            <a:avLst/>
          </a:prstGeom>
          <a:ln w="9525">
            <a:solidFill>
              <a:schemeClr val="tx1"/>
            </a:solidFill>
          </a:ln>
        </p:spPr>
      </p:pic>
    </p:spTree>
    <p:extLst>
      <p:ext uri="{BB962C8B-B14F-4D97-AF65-F5344CB8AC3E}">
        <p14:creationId xmlns:p14="http://schemas.microsoft.com/office/powerpoint/2010/main" val="935874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600200" y="798621"/>
            <a:ext cx="10157303" cy="5922861"/>
          </a:xfrm>
          <a:prstGeom prst="rect">
            <a:avLst/>
          </a:prstGeom>
          <a:ln w="12700">
            <a:solidFill>
              <a:schemeClr val="tx1"/>
            </a:solidFill>
          </a:ln>
        </p:spPr>
      </p:pic>
    </p:spTree>
    <p:extLst>
      <p:ext uri="{BB962C8B-B14F-4D97-AF65-F5344CB8AC3E}">
        <p14:creationId xmlns:p14="http://schemas.microsoft.com/office/powerpoint/2010/main" val="361189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32000" y="733703"/>
            <a:ext cx="9155452" cy="6016082"/>
          </a:xfrm>
          <a:prstGeom prst="rect">
            <a:avLst/>
          </a:prstGeom>
          <a:ln w="9525">
            <a:solidFill>
              <a:schemeClr val="tx1"/>
            </a:solidFill>
          </a:ln>
        </p:spPr>
      </p:pic>
    </p:spTree>
    <p:extLst>
      <p:ext uri="{BB962C8B-B14F-4D97-AF65-F5344CB8AC3E}">
        <p14:creationId xmlns:p14="http://schemas.microsoft.com/office/powerpoint/2010/main" val="228481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828800" y="820147"/>
            <a:ext cx="8961802" cy="6005196"/>
          </a:xfrm>
          <a:prstGeom prst="rect">
            <a:avLst/>
          </a:prstGeom>
          <a:ln w="6350">
            <a:solidFill>
              <a:schemeClr val="tx1"/>
            </a:solidFill>
          </a:ln>
        </p:spPr>
      </p:pic>
    </p:spTree>
    <p:extLst>
      <p:ext uri="{BB962C8B-B14F-4D97-AF65-F5344CB8AC3E}">
        <p14:creationId xmlns:p14="http://schemas.microsoft.com/office/powerpoint/2010/main" val="131600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447800" y="1162288"/>
            <a:ext cx="609600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UNIT-II: </a:t>
            </a:r>
            <a:r>
              <a:rPr lang="en-US" sz="2800" b="1" dirty="0"/>
              <a:t>Creational Design Pattern</a:t>
            </a:r>
            <a:r>
              <a:rPr lang="en-IN" sz="2800" b="1" dirty="0"/>
              <a:t>  </a:t>
            </a:r>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311091423"/>
              </p:ext>
            </p:extLst>
          </p:nvPr>
        </p:nvGraphicFramePr>
        <p:xfrm>
          <a:off x="1447800" y="2286000"/>
          <a:ext cx="9982200" cy="1949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856223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209800" y="844420"/>
            <a:ext cx="8389828" cy="5853113"/>
          </a:xfrm>
          <a:prstGeom prst="rect">
            <a:avLst/>
          </a:prstGeom>
          <a:ln w="9525">
            <a:solidFill>
              <a:schemeClr val="tx1"/>
            </a:solidFill>
          </a:ln>
        </p:spPr>
      </p:pic>
    </p:spTree>
    <p:extLst>
      <p:ext uri="{BB962C8B-B14F-4D97-AF65-F5344CB8AC3E}">
        <p14:creationId xmlns:p14="http://schemas.microsoft.com/office/powerpoint/2010/main" val="121415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286000" y="782479"/>
            <a:ext cx="7081118" cy="5939003"/>
          </a:xfrm>
          <a:prstGeom prst="rect">
            <a:avLst/>
          </a:prstGeom>
        </p:spPr>
      </p:pic>
    </p:spTree>
    <p:extLst>
      <p:ext uri="{BB962C8B-B14F-4D97-AF65-F5344CB8AC3E}">
        <p14:creationId xmlns:p14="http://schemas.microsoft.com/office/powerpoint/2010/main" val="1327271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651160" y="838201"/>
            <a:ext cx="6624616" cy="5663708"/>
          </a:xfrm>
          <a:prstGeom prst="rect">
            <a:avLst/>
          </a:prstGeom>
          <a:ln w="12700">
            <a:solidFill>
              <a:schemeClr val="tx1"/>
            </a:solidFill>
          </a:ln>
        </p:spPr>
      </p:pic>
    </p:spTree>
    <p:extLst>
      <p:ext uri="{BB962C8B-B14F-4D97-AF65-F5344CB8AC3E}">
        <p14:creationId xmlns:p14="http://schemas.microsoft.com/office/powerpoint/2010/main" val="3646173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362200" y="805795"/>
            <a:ext cx="7911572" cy="5702644"/>
          </a:xfrm>
          <a:prstGeom prst="rect">
            <a:avLst/>
          </a:prstGeom>
        </p:spPr>
      </p:pic>
    </p:spTree>
    <p:extLst>
      <p:ext uri="{BB962C8B-B14F-4D97-AF65-F5344CB8AC3E}">
        <p14:creationId xmlns:p14="http://schemas.microsoft.com/office/powerpoint/2010/main" val="63630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29533" y="860778"/>
            <a:ext cx="8132934" cy="5678141"/>
          </a:xfrm>
          <a:prstGeom prst="rect">
            <a:avLst/>
          </a:prstGeom>
        </p:spPr>
      </p:pic>
    </p:spTree>
    <p:extLst>
      <p:ext uri="{BB962C8B-B14F-4D97-AF65-F5344CB8AC3E}">
        <p14:creationId xmlns:p14="http://schemas.microsoft.com/office/powerpoint/2010/main" val="4098094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362200" y="784200"/>
            <a:ext cx="8006210" cy="6043320"/>
          </a:xfrm>
          <a:prstGeom prst="rect">
            <a:avLst/>
          </a:prstGeom>
        </p:spPr>
      </p:pic>
    </p:spTree>
    <p:extLst>
      <p:ext uri="{BB962C8B-B14F-4D97-AF65-F5344CB8AC3E}">
        <p14:creationId xmlns:p14="http://schemas.microsoft.com/office/powerpoint/2010/main" val="4250810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209800" y="838200"/>
            <a:ext cx="8077678" cy="5688032"/>
          </a:xfrm>
          <a:prstGeom prst="rect">
            <a:avLst/>
          </a:prstGeom>
          <a:ln w="12700">
            <a:solidFill>
              <a:schemeClr val="tx1"/>
            </a:solidFill>
          </a:ln>
        </p:spPr>
      </p:pic>
      <p:sp>
        <p:nvSpPr>
          <p:cNvPr id="8" name="TextBox 7"/>
          <p:cNvSpPr txBox="1"/>
          <p:nvPr/>
        </p:nvSpPr>
        <p:spPr>
          <a:xfrm>
            <a:off x="9677400" y="838200"/>
            <a:ext cx="457200" cy="6741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81949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326231" y="1007671"/>
            <a:ext cx="9539539" cy="5348686"/>
          </a:xfrm>
          <a:prstGeom prst="rect">
            <a:avLst/>
          </a:prstGeom>
          <a:ln w="19050">
            <a:solidFill>
              <a:schemeClr val="tx1"/>
            </a:solidFill>
          </a:ln>
        </p:spPr>
      </p:pic>
    </p:spTree>
    <p:extLst>
      <p:ext uri="{BB962C8B-B14F-4D97-AF65-F5344CB8AC3E}">
        <p14:creationId xmlns:p14="http://schemas.microsoft.com/office/powerpoint/2010/main" val="3364173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981200" y="720910"/>
            <a:ext cx="8749210" cy="6015812"/>
          </a:xfrm>
          <a:prstGeom prst="rect">
            <a:avLst/>
          </a:prstGeom>
        </p:spPr>
      </p:pic>
    </p:spTree>
    <p:extLst>
      <p:ext uri="{BB962C8B-B14F-4D97-AF65-F5344CB8AC3E}">
        <p14:creationId xmlns:p14="http://schemas.microsoft.com/office/powerpoint/2010/main" val="2661254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95266" y="777235"/>
            <a:ext cx="8001468" cy="5796518"/>
          </a:xfrm>
          <a:prstGeom prst="rect">
            <a:avLst/>
          </a:prstGeom>
        </p:spPr>
      </p:pic>
    </p:spTree>
    <p:extLst>
      <p:ext uri="{BB962C8B-B14F-4D97-AF65-F5344CB8AC3E}">
        <p14:creationId xmlns:p14="http://schemas.microsoft.com/office/powerpoint/2010/main" val="16690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478280" y="1162431"/>
            <a:ext cx="609600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UNIT-III: </a:t>
            </a:r>
            <a:r>
              <a:rPr lang="en-US" sz="2800" b="1" dirty="0"/>
              <a:t>Structural Design Pattern </a:t>
            </a:r>
            <a:endParaRPr lang="en-IN" sz="2800" b="1" dirty="0"/>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067235888"/>
              </p:ext>
            </p:extLst>
          </p:nvPr>
        </p:nvGraphicFramePr>
        <p:xfrm>
          <a:off x="1478280" y="1914376"/>
          <a:ext cx="9982200" cy="1949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753235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752600" y="882455"/>
            <a:ext cx="9214101" cy="5819433"/>
          </a:xfrm>
          <a:prstGeom prst="rect">
            <a:avLst/>
          </a:prstGeom>
        </p:spPr>
      </p:pic>
    </p:spTree>
    <p:extLst>
      <p:ext uri="{BB962C8B-B14F-4D97-AF65-F5344CB8AC3E}">
        <p14:creationId xmlns:p14="http://schemas.microsoft.com/office/powerpoint/2010/main" val="1174863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617076" y="1046547"/>
            <a:ext cx="8888181" cy="5459715"/>
          </a:xfrm>
          <a:prstGeom prst="rect">
            <a:avLst/>
          </a:prstGeom>
          <a:ln w="12700">
            <a:solidFill>
              <a:schemeClr val="tx1"/>
            </a:solidFill>
          </a:ln>
        </p:spPr>
      </p:pic>
    </p:spTree>
    <p:extLst>
      <p:ext uri="{BB962C8B-B14F-4D97-AF65-F5344CB8AC3E}">
        <p14:creationId xmlns:p14="http://schemas.microsoft.com/office/powerpoint/2010/main" val="146115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780762" y="1066800"/>
            <a:ext cx="10630475" cy="4648200"/>
          </a:xfrm>
          <a:prstGeom prst="rect">
            <a:avLst/>
          </a:prstGeom>
          <a:ln w="6350">
            <a:solidFill>
              <a:schemeClr val="tx1"/>
            </a:solidFill>
          </a:ln>
        </p:spPr>
      </p:pic>
    </p:spTree>
    <p:extLst>
      <p:ext uri="{BB962C8B-B14F-4D97-AF65-F5344CB8AC3E}">
        <p14:creationId xmlns:p14="http://schemas.microsoft.com/office/powerpoint/2010/main" val="3179773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05857" y="816956"/>
            <a:ext cx="8979272" cy="5721963"/>
          </a:xfrm>
          <a:prstGeom prst="rect">
            <a:avLst/>
          </a:prstGeom>
        </p:spPr>
      </p:pic>
    </p:spTree>
    <p:extLst>
      <p:ext uri="{BB962C8B-B14F-4D97-AF65-F5344CB8AC3E}">
        <p14:creationId xmlns:p14="http://schemas.microsoft.com/office/powerpoint/2010/main" val="170469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828800" y="1055635"/>
            <a:ext cx="8992068" cy="5300722"/>
          </a:xfrm>
          <a:prstGeom prst="rect">
            <a:avLst/>
          </a:prstGeom>
        </p:spPr>
      </p:pic>
    </p:spTree>
    <p:extLst>
      <p:ext uri="{BB962C8B-B14F-4D97-AF65-F5344CB8AC3E}">
        <p14:creationId xmlns:p14="http://schemas.microsoft.com/office/powerpoint/2010/main" val="41247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717349" y="919495"/>
            <a:ext cx="8696343" cy="5801987"/>
          </a:xfrm>
          <a:prstGeom prst="rect">
            <a:avLst/>
          </a:prstGeom>
        </p:spPr>
      </p:pic>
    </p:spTree>
    <p:extLst>
      <p:ext uri="{BB962C8B-B14F-4D97-AF65-F5344CB8AC3E}">
        <p14:creationId xmlns:p14="http://schemas.microsoft.com/office/powerpoint/2010/main" val="3952205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752600" y="1119168"/>
            <a:ext cx="8933476" cy="5262851"/>
          </a:xfrm>
          <a:prstGeom prst="rect">
            <a:avLst/>
          </a:prstGeom>
          <a:ln w="12700">
            <a:solidFill>
              <a:schemeClr val="tx1"/>
            </a:solidFill>
          </a:ln>
        </p:spPr>
      </p:pic>
    </p:spTree>
    <p:extLst>
      <p:ext uri="{BB962C8B-B14F-4D97-AF65-F5344CB8AC3E}">
        <p14:creationId xmlns:p14="http://schemas.microsoft.com/office/powerpoint/2010/main" val="2530105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618" y="1094581"/>
            <a:ext cx="8795202" cy="5626901"/>
          </a:xfrm>
          <a:prstGeom prst="rect">
            <a:avLst/>
          </a:prstGeom>
          <a:ln w="19050">
            <a:solidFill>
              <a:schemeClr val="tx1"/>
            </a:solidFill>
          </a:ln>
        </p:spPr>
      </p:pic>
    </p:spTree>
    <p:extLst>
      <p:ext uri="{BB962C8B-B14F-4D97-AF65-F5344CB8AC3E}">
        <p14:creationId xmlns:p14="http://schemas.microsoft.com/office/powerpoint/2010/main" val="402577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473926" y="759309"/>
            <a:ext cx="8796799" cy="5797027"/>
          </a:xfrm>
          <a:prstGeom prst="rect">
            <a:avLst/>
          </a:prstGeom>
        </p:spPr>
      </p:pic>
    </p:spTree>
    <p:extLst>
      <p:ext uri="{BB962C8B-B14F-4D97-AF65-F5344CB8AC3E}">
        <p14:creationId xmlns:p14="http://schemas.microsoft.com/office/powerpoint/2010/main" val="1259747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772521" y="814759"/>
            <a:ext cx="8387479" cy="5691503"/>
          </a:xfrm>
          <a:prstGeom prst="rect">
            <a:avLst/>
          </a:prstGeom>
        </p:spPr>
      </p:pic>
    </p:spTree>
    <p:extLst>
      <p:ext uri="{BB962C8B-B14F-4D97-AF65-F5344CB8AC3E}">
        <p14:creationId xmlns:p14="http://schemas.microsoft.com/office/powerpoint/2010/main" val="359130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467394" y="1245982"/>
            <a:ext cx="7600406" cy="584775"/>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UNIT-IV: </a:t>
            </a:r>
            <a:r>
              <a:rPr lang="en-US" sz="3200" b="1" dirty="0"/>
              <a:t>Behavioral Design Patterns Part: I</a:t>
            </a:r>
            <a:r>
              <a:rPr lang="en-IN" sz="3000" b="1" dirty="0"/>
              <a:t> </a:t>
            </a:r>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1827361065"/>
              </p:ext>
            </p:extLst>
          </p:nvPr>
        </p:nvGraphicFramePr>
        <p:xfrm>
          <a:off x="1447800" y="2209800"/>
          <a:ext cx="10287000" cy="213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748376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626158" y="883125"/>
            <a:ext cx="8939684" cy="5825294"/>
          </a:xfrm>
          <a:prstGeom prst="rect">
            <a:avLst/>
          </a:prstGeom>
        </p:spPr>
      </p:pic>
    </p:spTree>
    <p:extLst>
      <p:ext uri="{BB962C8B-B14F-4D97-AF65-F5344CB8AC3E}">
        <p14:creationId xmlns:p14="http://schemas.microsoft.com/office/powerpoint/2010/main" val="2851446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7800" y="834354"/>
            <a:ext cx="8472957" cy="5704565"/>
          </a:xfrm>
          <a:prstGeom prst="rect">
            <a:avLst/>
          </a:prstGeom>
        </p:spPr>
      </p:pic>
    </p:spTree>
    <p:extLst>
      <p:ext uri="{BB962C8B-B14F-4D97-AF65-F5344CB8AC3E}">
        <p14:creationId xmlns:p14="http://schemas.microsoft.com/office/powerpoint/2010/main" val="1992702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511512" y="757876"/>
            <a:ext cx="8615831" cy="5804992"/>
          </a:xfrm>
          <a:prstGeom prst="rect">
            <a:avLst/>
          </a:prstGeom>
        </p:spPr>
      </p:pic>
    </p:spTree>
    <p:extLst>
      <p:ext uri="{BB962C8B-B14F-4D97-AF65-F5344CB8AC3E}">
        <p14:creationId xmlns:p14="http://schemas.microsoft.com/office/powerpoint/2010/main" val="2927643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40197" y="859873"/>
            <a:ext cx="8719803" cy="5496484"/>
          </a:xfrm>
          <a:prstGeom prst="rect">
            <a:avLst/>
          </a:prstGeom>
        </p:spPr>
      </p:pic>
    </p:spTree>
    <p:extLst>
      <p:ext uri="{BB962C8B-B14F-4D97-AF65-F5344CB8AC3E}">
        <p14:creationId xmlns:p14="http://schemas.microsoft.com/office/powerpoint/2010/main" val="832630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447800" y="832249"/>
            <a:ext cx="8391983" cy="5728441"/>
          </a:xfrm>
          <a:prstGeom prst="rect">
            <a:avLst/>
          </a:prstGeom>
        </p:spPr>
      </p:pic>
    </p:spTree>
    <p:extLst>
      <p:ext uri="{BB962C8B-B14F-4D97-AF65-F5344CB8AC3E}">
        <p14:creationId xmlns:p14="http://schemas.microsoft.com/office/powerpoint/2010/main" val="2517336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43209" y="807020"/>
            <a:ext cx="8105582" cy="5877451"/>
          </a:xfrm>
          <a:prstGeom prst="rect">
            <a:avLst/>
          </a:prstGeom>
        </p:spPr>
      </p:pic>
    </p:spTree>
    <p:extLst>
      <p:ext uri="{BB962C8B-B14F-4D97-AF65-F5344CB8AC3E}">
        <p14:creationId xmlns:p14="http://schemas.microsoft.com/office/powerpoint/2010/main" val="2370596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207870" y="740197"/>
            <a:ext cx="7710947" cy="5981285"/>
          </a:xfrm>
          <a:prstGeom prst="rect">
            <a:avLst/>
          </a:prstGeom>
        </p:spPr>
      </p:pic>
    </p:spTree>
    <p:extLst>
      <p:ext uri="{BB962C8B-B14F-4D97-AF65-F5344CB8AC3E}">
        <p14:creationId xmlns:p14="http://schemas.microsoft.com/office/powerpoint/2010/main" val="1077082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133600" y="783930"/>
            <a:ext cx="7834757" cy="5937552"/>
          </a:xfrm>
          <a:prstGeom prst="rect">
            <a:avLst/>
          </a:prstGeom>
        </p:spPr>
      </p:pic>
    </p:spTree>
    <p:extLst>
      <p:ext uri="{BB962C8B-B14F-4D97-AF65-F5344CB8AC3E}">
        <p14:creationId xmlns:p14="http://schemas.microsoft.com/office/powerpoint/2010/main" val="4137311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119701" y="722503"/>
            <a:ext cx="7787136" cy="5998979"/>
          </a:xfrm>
          <a:prstGeom prst="rect">
            <a:avLst/>
          </a:prstGeom>
        </p:spPr>
      </p:pic>
    </p:spTree>
    <p:extLst>
      <p:ext uri="{BB962C8B-B14F-4D97-AF65-F5344CB8AC3E}">
        <p14:creationId xmlns:p14="http://schemas.microsoft.com/office/powerpoint/2010/main" val="1584367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924755" y="820367"/>
            <a:ext cx="7691223" cy="5901115"/>
          </a:xfrm>
          <a:prstGeom prst="rect">
            <a:avLst/>
          </a:prstGeom>
        </p:spPr>
      </p:pic>
    </p:spTree>
    <p:extLst>
      <p:ext uri="{BB962C8B-B14F-4D97-AF65-F5344CB8AC3E}">
        <p14:creationId xmlns:p14="http://schemas.microsoft.com/office/powerpoint/2010/main" val="228734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Syllabus</a:t>
            </a:r>
          </a:p>
        </p:txBody>
      </p:sp>
      <p:sp>
        <p:nvSpPr>
          <p:cNvPr id="10" name="TextBox 9">
            <a:extLst>
              <a:ext uri="{FF2B5EF4-FFF2-40B4-BE49-F238E27FC236}">
                <a16:creationId xmlns:a16="http://schemas.microsoft.com/office/drawing/2014/main" id="{067567D3-B65B-4752-8952-9BA2BB96D648}"/>
              </a:ext>
            </a:extLst>
          </p:cNvPr>
          <p:cNvSpPr txBox="1"/>
          <p:nvPr/>
        </p:nvSpPr>
        <p:spPr>
          <a:xfrm>
            <a:off x="1447800" y="1213828"/>
            <a:ext cx="655320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UNIT-V: </a:t>
            </a:r>
            <a:r>
              <a:rPr lang="en-US" sz="2800" b="1" dirty="0"/>
              <a:t>Behavioral Design Patterns Part: II</a:t>
            </a:r>
            <a:r>
              <a:rPr lang="en-IN" sz="2800" b="1" dirty="0"/>
              <a:t> </a:t>
            </a:r>
          </a:p>
        </p:txBody>
      </p:sp>
      <p:graphicFrame>
        <p:nvGraphicFramePr>
          <p:cNvPr id="23" name="Diagram 22">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13877407"/>
              </p:ext>
            </p:extLst>
          </p:nvPr>
        </p:nvGraphicFramePr>
        <p:xfrm>
          <a:off x="1447800" y="1673150"/>
          <a:ext cx="9982200" cy="1949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472850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828800" y="823549"/>
            <a:ext cx="7625231" cy="5916314"/>
          </a:xfrm>
          <a:prstGeom prst="rect">
            <a:avLst/>
          </a:prstGeom>
        </p:spPr>
      </p:pic>
    </p:spTree>
    <p:extLst>
      <p:ext uri="{BB962C8B-B14F-4D97-AF65-F5344CB8AC3E}">
        <p14:creationId xmlns:p14="http://schemas.microsoft.com/office/powerpoint/2010/main" val="2519148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133600" y="809126"/>
            <a:ext cx="7282176" cy="5888407"/>
          </a:xfrm>
          <a:prstGeom prst="rect">
            <a:avLst/>
          </a:prstGeom>
        </p:spPr>
      </p:pic>
    </p:spTree>
    <p:extLst>
      <p:ext uri="{BB962C8B-B14F-4D97-AF65-F5344CB8AC3E}">
        <p14:creationId xmlns:p14="http://schemas.microsoft.com/office/powerpoint/2010/main" val="2527506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133600" y="838200"/>
            <a:ext cx="7639510" cy="5718593"/>
          </a:xfrm>
          <a:prstGeom prst="rect">
            <a:avLst/>
          </a:prstGeom>
        </p:spPr>
      </p:pic>
    </p:spTree>
    <p:extLst>
      <p:ext uri="{BB962C8B-B14F-4D97-AF65-F5344CB8AC3E}">
        <p14:creationId xmlns:p14="http://schemas.microsoft.com/office/powerpoint/2010/main" val="160792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133600" y="817232"/>
            <a:ext cx="7825751" cy="5904250"/>
          </a:xfrm>
          <a:prstGeom prst="rect">
            <a:avLst/>
          </a:prstGeom>
        </p:spPr>
      </p:pic>
    </p:spTree>
    <p:extLst>
      <p:ext uri="{BB962C8B-B14F-4D97-AF65-F5344CB8AC3E}">
        <p14:creationId xmlns:p14="http://schemas.microsoft.com/office/powerpoint/2010/main" val="371950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326259" y="736247"/>
            <a:ext cx="7539483" cy="6011361"/>
          </a:xfrm>
          <a:prstGeom prst="rect">
            <a:avLst/>
          </a:prstGeom>
        </p:spPr>
      </p:pic>
    </p:spTree>
    <p:extLst>
      <p:ext uri="{BB962C8B-B14F-4D97-AF65-F5344CB8AC3E}">
        <p14:creationId xmlns:p14="http://schemas.microsoft.com/office/powerpoint/2010/main" val="965578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465986" y="843696"/>
            <a:ext cx="7260029" cy="5840775"/>
          </a:xfrm>
          <a:prstGeom prst="rect">
            <a:avLst/>
          </a:prstGeom>
        </p:spPr>
      </p:pic>
    </p:spTree>
    <p:extLst>
      <p:ext uri="{BB962C8B-B14F-4D97-AF65-F5344CB8AC3E}">
        <p14:creationId xmlns:p14="http://schemas.microsoft.com/office/powerpoint/2010/main" val="301900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133600" y="826073"/>
            <a:ext cx="7268004" cy="5895409"/>
          </a:xfrm>
          <a:prstGeom prst="rect">
            <a:avLst/>
          </a:prstGeom>
        </p:spPr>
      </p:pic>
    </p:spTree>
    <p:extLst>
      <p:ext uri="{BB962C8B-B14F-4D97-AF65-F5344CB8AC3E}">
        <p14:creationId xmlns:p14="http://schemas.microsoft.com/office/powerpoint/2010/main" val="4036621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solidFill>
                  <a:srgbClr val="FF0000"/>
                </a:solidFill>
              </a:rPr>
              <a:t> </a:t>
            </a:r>
            <a:r>
              <a:rPr lang="en-US" sz="3200" dirty="0"/>
              <a:t>A Case Study - Designing a Document Editor</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133600" y="784899"/>
            <a:ext cx="7434704" cy="5936583"/>
          </a:xfrm>
          <a:prstGeom prst="rect">
            <a:avLst/>
          </a:prstGeom>
        </p:spPr>
      </p:pic>
    </p:spTree>
    <p:extLst>
      <p:ext uri="{BB962C8B-B14F-4D97-AF65-F5344CB8AC3E}">
        <p14:creationId xmlns:p14="http://schemas.microsoft.com/office/powerpoint/2010/main" val="1942992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10820400" cy="29718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Creational Patterns (Abstract Factory)</a:t>
            </a:r>
          </a:p>
          <a:p>
            <a:pPr marL="0" indent="0" algn="just">
              <a:buNone/>
            </a:pPr>
            <a:endParaRPr lang="en-US" sz="2800" dirty="0"/>
          </a:p>
          <a:p>
            <a:pPr marL="0" indent="0" algn="just">
              <a:buNone/>
            </a:pPr>
            <a:r>
              <a:rPr lang="en-US" sz="2800" dirty="0"/>
              <a:t>In this topic, the students will learn what are Creational  Patterns that help in real world problem and what are abstract factory method and how Creates an instance of several families of classes.</a:t>
            </a:r>
          </a:p>
          <a:p>
            <a:pPr marL="0" indent="0" algn="just">
              <a:buNone/>
            </a:pPr>
            <a:endParaRPr lang="en-US" sz="2800" dirty="0"/>
          </a:p>
        </p:txBody>
      </p:sp>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448963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Creational Patterns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5940088"/>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Creational patterns:-</a:t>
            </a:r>
          </a:p>
          <a:p>
            <a:pPr algn="just"/>
            <a:endParaRPr lang="en-US" sz="2800" b="1" u="sng" dirty="0">
              <a:latin typeface="+mj-lt"/>
            </a:endParaRPr>
          </a:p>
          <a:p>
            <a:pPr marL="457200" indent="-457200" algn="just">
              <a:buFont typeface="Wingdings" panose="05000000000000000000" pitchFamily="2" charset="2"/>
              <a:buChar char="Ø"/>
            </a:pPr>
            <a:r>
              <a:rPr lang="en-US" sz="2700" dirty="0">
                <a:latin typeface="+mj-lt"/>
              </a:rPr>
              <a:t>In software engineering, creational design patterns are design patterns that deal with object creation mechanisms, trying to create objects in a manner suitable to the situation. The basic form of object creation could result in design problems or added complexity to the design. Creational design patterns solve this problem by somehow controlling this object creation.</a:t>
            </a:r>
          </a:p>
          <a:p>
            <a:pPr algn="just"/>
            <a:endParaRPr lang="en-US" sz="2700" dirty="0">
              <a:latin typeface="+mj-lt"/>
            </a:endParaRPr>
          </a:p>
          <a:p>
            <a:pPr marL="457200" indent="-457200" algn="just">
              <a:buFont typeface="Wingdings" panose="05000000000000000000" pitchFamily="2" charset="2"/>
              <a:buChar char="Ø"/>
            </a:pPr>
            <a:r>
              <a:rPr lang="en-US" sz="2700" dirty="0">
                <a:latin typeface="+mj-lt"/>
              </a:rPr>
              <a:t>creational pattern  provides one of the best ways to create an object.</a:t>
            </a:r>
          </a:p>
          <a:p>
            <a:pPr algn="just"/>
            <a:endParaRPr lang="en-US" sz="2700" dirty="0">
              <a:latin typeface="+mj-lt"/>
            </a:endParaRPr>
          </a:p>
          <a:p>
            <a:pPr marL="457200" indent="-457200" algn="just">
              <a:buFont typeface="Wingdings" panose="05000000000000000000" pitchFamily="2" charset="2"/>
              <a:buChar char="Ø"/>
            </a:pPr>
            <a:r>
              <a:rPr lang="en-US" sz="2700" dirty="0">
                <a:latin typeface="+mj-lt"/>
              </a:rPr>
              <a:t>Creational design patterns are concerned with the way of creating objects. These design patterns are used when a decision must be made at the time of instantiation of a class (i.e. creating an object of a class).</a:t>
            </a:r>
          </a:p>
          <a:p>
            <a:pPr algn="just"/>
            <a:r>
              <a:rPr lang="en-US" sz="2700" dirty="0">
                <a:latin typeface="+mj-lt"/>
              </a:rPr>
              <a:t> </a:t>
            </a:r>
          </a:p>
        </p:txBody>
      </p:sp>
    </p:spTree>
    <p:extLst>
      <p:ext uri="{BB962C8B-B14F-4D97-AF65-F5344CB8AC3E}">
        <p14:creationId xmlns:p14="http://schemas.microsoft.com/office/powerpoint/2010/main" val="132565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E48EAA-3312-49B6-8BC7-6A606936FB97}"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200" b="1" dirty="0"/>
              <a:t>Branch Wise Application</a:t>
            </a:r>
            <a:endParaRPr lang="en-IN" sz="3200" dirty="0"/>
          </a:p>
        </p:txBody>
      </p:sp>
      <p:graphicFrame>
        <p:nvGraphicFramePr>
          <p:cNvPr id="9" name="Table 8"/>
          <p:cNvGraphicFramePr>
            <a:graphicFrameLocks noGrp="1"/>
          </p:cNvGraphicFramePr>
          <p:nvPr>
            <p:extLst>
              <p:ext uri="{D42A27DB-BD31-4B8C-83A1-F6EECF244321}">
                <p14:modId xmlns:p14="http://schemas.microsoft.com/office/powerpoint/2010/main" val="2822357236"/>
              </p:ext>
            </p:extLst>
          </p:nvPr>
        </p:nvGraphicFramePr>
        <p:xfrm>
          <a:off x="1143000" y="1317623"/>
          <a:ext cx="10134600" cy="4703637"/>
        </p:xfrm>
        <a:graphic>
          <a:graphicData uri="http://schemas.openxmlformats.org/drawingml/2006/table">
            <a:tbl>
              <a:tblPr firstRow="1" bandRow="1">
                <a:tableStyleId>{5C22544A-7EE6-4342-B048-85BDC9FD1C3A}</a:tableStyleId>
              </a:tblPr>
              <a:tblGrid>
                <a:gridCol w="10134600">
                  <a:extLst>
                    <a:ext uri="{9D8B030D-6E8A-4147-A177-3AD203B41FA5}">
                      <a16:colId xmlns:a16="http://schemas.microsoft.com/office/drawing/2014/main" val="3381697907"/>
                    </a:ext>
                  </a:extLst>
                </a:gridCol>
              </a:tblGrid>
              <a:tr h="370840">
                <a:tc>
                  <a:txBody>
                    <a:bodyPr/>
                    <a:lstStyle/>
                    <a:p>
                      <a:r>
                        <a:rPr lang="en-US" sz="2400" b="0" dirty="0">
                          <a:solidFill>
                            <a:schemeClr val="accent4">
                              <a:lumMod val="50000"/>
                            </a:schemeClr>
                          </a:solidFill>
                        </a:rPr>
                        <a:t>1. Real time web analytics</a:t>
                      </a:r>
                    </a:p>
                  </a:txBody>
                  <a:tcPr/>
                </a:tc>
                <a:extLst>
                  <a:ext uri="{0D108BD9-81ED-4DB2-BD59-A6C34878D82A}">
                    <a16:rowId xmlns:a16="http://schemas.microsoft.com/office/drawing/2014/main" val="2041522289"/>
                  </a:ext>
                </a:extLst>
              </a:tr>
              <a:tr h="370840">
                <a:tc>
                  <a:txBody>
                    <a:bodyPr/>
                    <a:lstStyle/>
                    <a:p>
                      <a:pPr marL="0" indent="0">
                        <a:lnSpc>
                          <a:spcPct val="120000"/>
                        </a:lnSpc>
                        <a:buNone/>
                      </a:pPr>
                      <a:r>
                        <a:rPr lang="en-US" sz="2400" b="0" dirty="0">
                          <a:solidFill>
                            <a:schemeClr val="accent4">
                              <a:lumMod val="50000"/>
                            </a:schemeClr>
                          </a:solidFill>
                        </a:rPr>
                        <a:t>2. Digital Advertising</a:t>
                      </a:r>
                    </a:p>
                  </a:txBody>
                  <a:tcPr/>
                </a:tc>
                <a:extLst>
                  <a:ext uri="{0D108BD9-81ED-4DB2-BD59-A6C34878D82A}">
                    <a16:rowId xmlns:a16="http://schemas.microsoft.com/office/drawing/2014/main" val="4237819354"/>
                  </a:ext>
                </a:extLst>
              </a:tr>
              <a:tr h="370840">
                <a:tc>
                  <a:txBody>
                    <a:bodyPr/>
                    <a:lstStyle/>
                    <a:p>
                      <a:r>
                        <a:rPr lang="en-US" sz="2400" b="0" dirty="0">
                          <a:solidFill>
                            <a:schemeClr val="accent4">
                              <a:lumMod val="50000"/>
                            </a:schemeClr>
                          </a:solidFill>
                        </a:rPr>
                        <a:t>3. E-Commerce</a:t>
                      </a:r>
                    </a:p>
                  </a:txBody>
                  <a:tcPr/>
                </a:tc>
                <a:extLst>
                  <a:ext uri="{0D108BD9-81ED-4DB2-BD59-A6C34878D82A}">
                    <a16:rowId xmlns:a16="http://schemas.microsoft.com/office/drawing/2014/main" val="3364231830"/>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0" dirty="0">
                          <a:solidFill>
                            <a:schemeClr val="accent4">
                              <a:lumMod val="50000"/>
                            </a:schemeClr>
                          </a:solidFill>
                        </a:rPr>
                        <a:t>4. Publishing</a:t>
                      </a:r>
                    </a:p>
                  </a:txBody>
                  <a:tcPr/>
                </a:tc>
                <a:extLst>
                  <a:ext uri="{0D108BD9-81ED-4DB2-BD59-A6C34878D82A}">
                    <a16:rowId xmlns:a16="http://schemas.microsoft.com/office/drawing/2014/main" val="859735425"/>
                  </a:ext>
                </a:extLst>
              </a:tr>
              <a:tr h="370840">
                <a:tc>
                  <a:txBody>
                    <a:bodyPr/>
                    <a:lstStyle/>
                    <a:p>
                      <a:pPr marL="0" indent="0">
                        <a:lnSpc>
                          <a:spcPct val="120000"/>
                        </a:lnSpc>
                        <a:buNone/>
                      </a:pPr>
                      <a:r>
                        <a:rPr lang="en-US" sz="2400" b="0" dirty="0">
                          <a:solidFill>
                            <a:schemeClr val="accent4">
                              <a:lumMod val="50000"/>
                            </a:schemeClr>
                          </a:solidFill>
                        </a:rPr>
                        <a:t>5. Massively Multiplayer Online Games</a:t>
                      </a:r>
                    </a:p>
                  </a:txBody>
                  <a:tcPr/>
                </a:tc>
                <a:extLst>
                  <a:ext uri="{0D108BD9-81ED-4DB2-BD59-A6C34878D82A}">
                    <a16:rowId xmlns:a16="http://schemas.microsoft.com/office/drawing/2014/main" val="3838202114"/>
                  </a:ext>
                </a:extLst>
              </a:tr>
              <a:tr h="370840">
                <a:tc>
                  <a:txBody>
                    <a:bodyPr/>
                    <a:lstStyle/>
                    <a:p>
                      <a:r>
                        <a:rPr lang="en-US" sz="2400" b="0" dirty="0">
                          <a:solidFill>
                            <a:schemeClr val="accent4">
                              <a:lumMod val="50000"/>
                            </a:schemeClr>
                          </a:solidFill>
                        </a:rPr>
                        <a:t>6. Backend Services and Messaging</a:t>
                      </a:r>
                    </a:p>
                  </a:txBody>
                  <a:tcPr/>
                </a:tc>
                <a:extLst>
                  <a:ext uri="{0D108BD9-81ED-4DB2-BD59-A6C34878D82A}">
                    <a16:rowId xmlns:a16="http://schemas.microsoft.com/office/drawing/2014/main" val="2179510869"/>
                  </a:ext>
                </a:extLst>
              </a:tr>
              <a:tr h="370840">
                <a:tc>
                  <a:txBody>
                    <a:bodyPr/>
                    <a:lstStyle/>
                    <a:p>
                      <a:r>
                        <a:rPr lang="en-US" sz="2400" b="0" dirty="0">
                          <a:solidFill>
                            <a:schemeClr val="accent4">
                              <a:lumMod val="50000"/>
                            </a:schemeClr>
                          </a:solidFill>
                        </a:rPr>
                        <a:t>7. Project Management &amp; Collaboration</a:t>
                      </a:r>
                    </a:p>
                  </a:txBody>
                  <a:tcPr/>
                </a:tc>
                <a:extLst>
                  <a:ext uri="{0D108BD9-81ED-4DB2-BD59-A6C34878D82A}">
                    <a16:rowId xmlns:a16="http://schemas.microsoft.com/office/drawing/2014/main" val="4231919225"/>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0" dirty="0">
                          <a:solidFill>
                            <a:schemeClr val="accent4">
                              <a:lumMod val="50000"/>
                            </a:schemeClr>
                          </a:solidFill>
                        </a:rPr>
                        <a:t>8. Real time Monitoring Services</a:t>
                      </a:r>
                    </a:p>
                  </a:txBody>
                  <a:tcPr/>
                </a:tc>
                <a:extLst>
                  <a:ext uri="{0D108BD9-81ED-4DB2-BD59-A6C34878D82A}">
                    <a16:rowId xmlns:a16="http://schemas.microsoft.com/office/drawing/2014/main" val="2668177381"/>
                  </a:ext>
                </a:extLst>
              </a:tr>
              <a:tr h="370840">
                <a:tc>
                  <a:txBody>
                    <a:bodyPr/>
                    <a:lstStyle/>
                    <a:p>
                      <a:r>
                        <a:rPr lang="en-US" sz="2400" b="0" dirty="0">
                          <a:solidFill>
                            <a:schemeClr val="accent4">
                              <a:lumMod val="50000"/>
                            </a:schemeClr>
                          </a:solidFill>
                        </a:rPr>
                        <a:t>9.Live Charting and Graphing</a:t>
                      </a:r>
                    </a:p>
                  </a:txBody>
                  <a:tcPr/>
                </a:tc>
                <a:extLst>
                  <a:ext uri="{0D108BD9-81ED-4DB2-BD59-A6C34878D82A}">
                    <a16:rowId xmlns:a16="http://schemas.microsoft.com/office/drawing/2014/main" val="3851611393"/>
                  </a:ext>
                </a:extLst>
              </a:tr>
              <a:tr h="370840">
                <a:tc>
                  <a:txBody>
                    <a:bodyPr/>
                    <a:lstStyle/>
                    <a:p>
                      <a:pPr marL="0" indent="0">
                        <a:lnSpc>
                          <a:spcPct val="120000"/>
                        </a:lnSpc>
                        <a:buNone/>
                      </a:pPr>
                      <a:r>
                        <a:rPr lang="en-US" sz="2400" b="0" dirty="0">
                          <a:solidFill>
                            <a:schemeClr val="accent4">
                              <a:lumMod val="50000"/>
                            </a:schemeClr>
                          </a:solidFill>
                        </a:rPr>
                        <a:t>10. Group and Private Chat</a:t>
                      </a:r>
                    </a:p>
                  </a:txBody>
                  <a:tcPr/>
                </a:tc>
                <a:extLst>
                  <a:ext uri="{0D108BD9-81ED-4DB2-BD59-A6C34878D82A}">
                    <a16:rowId xmlns:a16="http://schemas.microsoft.com/office/drawing/2014/main" val="3340821400"/>
                  </a:ext>
                </a:extLst>
              </a:tr>
            </a:tbl>
          </a:graphicData>
        </a:graphic>
      </p:graphicFrame>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579124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Abstract Factory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5247590"/>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t>Abstract Factory</a:t>
            </a:r>
            <a:r>
              <a:rPr lang="en-US" sz="2800" b="1" u="sng" dirty="0">
                <a:latin typeface="+mj-lt"/>
              </a:rPr>
              <a:t> patterns:-</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Abstract Factory Pattern says that just define an interface or abstract class for creating families of related (or dependent) objects but without specifying their concrete sub-classes. That means Abstract Factory lets a class returns a factory of classes. So, this is the reason that Abstract Factory Pattern is one level higher than the Factory Pattern.</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An Abstract Factory Pattern is also known as Kit.</a:t>
            </a:r>
          </a:p>
          <a:p>
            <a:pPr marL="457200" indent="-457200" algn="just">
              <a:buFont typeface="Wingdings" panose="05000000000000000000" pitchFamily="2" charset="2"/>
              <a:buChar char="Ø"/>
            </a:pPr>
            <a:endParaRPr lang="en-US" sz="2800" dirty="0">
              <a:latin typeface="+mj-lt"/>
            </a:endParaRPr>
          </a:p>
          <a:p>
            <a:pPr algn="just"/>
            <a:endParaRPr lang="en-US" sz="2800" b="1" u="sng" dirty="0">
              <a:latin typeface="+mj-lt"/>
            </a:endParaRPr>
          </a:p>
          <a:p>
            <a:pPr algn="just"/>
            <a:r>
              <a:rPr lang="en-US" sz="2700" dirty="0">
                <a:latin typeface="+mj-lt"/>
              </a:rPr>
              <a:t> </a:t>
            </a:r>
          </a:p>
        </p:txBody>
      </p:sp>
      <p:sp>
        <p:nvSpPr>
          <p:cNvPr id="8"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192137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Abstract Factory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Abstract Factory Pattern:-</a:t>
            </a:r>
          </a:p>
          <a:p>
            <a:pPr marL="457200" indent="-457200" algn="just">
              <a:buFont typeface="Wingdings" panose="05000000000000000000" pitchFamily="2" charset="2"/>
              <a:buChar char="Ø"/>
            </a:pPr>
            <a:r>
              <a:rPr lang="en-US" sz="2800" dirty="0">
                <a:latin typeface="+mj-lt"/>
              </a:rPr>
              <a:t>Abstract Factory Pattern isolates the client code from concrete (implementation) classes.</a:t>
            </a:r>
          </a:p>
          <a:p>
            <a:pPr marL="457200" indent="-457200" algn="just">
              <a:buFont typeface="Wingdings" panose="05000000000000000000" pitchFamily="2" charset="2"/>
              <a:buChar char="Ø"/>
            </a:pPr>
            <a:r>
              <a:rPr lang="en-US" sz="2800" dirty="0">
                <a:latin typeface="+mj-lt"/>
              </a:rPr>
              <a:t>It eases the exchanging of object families.</a:t>
            </a:r>
          </a:p>
          <a:p>
            <a:pPr marL="457200" indent="-457200" algn="just">
              <a:buFont typeface="Wingdings" panose="05000000000000000000" pitchFamily="2" charset="2"/>
              <a:buChar char="Ø"/>
            </a:pPr>
            <a:r>
              <a:rPr lang="en-US" sz="2800" dirty="0">
                <a:latin typeface="+mj-lt"/>
              </a:rPr>
              <a:t>It promotes consistency among objects.</a:t>
            </a:r>
          </a:p>
          <a:p>
            <a:pPr algn="just"/>
            <a:r>
              <a:rPr lang="en-US" sz="2800" b="1" u="sng" dirty="0">
                <a:latin typeface="+mj-lt"/>
              </a:rPr>
              <a:t>Usage of Abstract Factory Pattern:-</a:t>
            </a:r>
          </a:p>
          <a:p>
            <a:pPr marL="457200" indent="-457200" algn="just">
              <a:buFont typeface="Wingdings" panose="05000000000000000000" pitchFamily="2" charset="2"/>
              <a:buChar char="Ø"/>
            </a:pPr>
            <a:r>
              <a:rPr lang="en-US" sz="2800" dirty="0">
                <a:latin typeface="+mj-lt"/>
              </a:rPr>
              <a:t>When the system needs to be independent of how its object are created, composed, and represented.</a:t>
            </a:r>
          </a:p>
          <a:p>
            <a:pPr marL="457200" indent="-457200" algn="just">
              <a:buFont typeface="Wingdings" panose="05000000000000000000" pitchFamily="2" charset="2"/>
              <a:buChar char="Ø"/>
            </a:pPr>
            <a:r>
              <a:rPr lang="en-US" sz="2800" dirty="0">
                <a:latin typeface="+mj-lt"/>
              </a:rPr>
              <a:t>When the family of related objects has to be used together, then this constraint needs to be enforced.</a:t>
            </a:r>
          </a:p>
          <a:p>
            <a:pPr marL="457200" indent="-457200" algn="just">
              <a:buFont typeface="Wingdings" panose="05000000000000000000" pitchFamily="2" charset="2"/>
              <a:buChar char="Ø"/>
            </a:pPr>
            <a:r>
              <a:rPr lang="en-US" sz="2800" dirty="0">
                <a:latin typeface="+mj-lt"/>
              </a:rPr>
              <a:t>When you want to provide a library of objects that does not show implementations and only reveals interfaces.</a:t>
            </a:r>
          </a:p>
        </p:txBody>
      </p:sp>
    </p:spTree>
    <p:extLst>
      <p:ext uri="{BB962C8B-B14F-4D97-AF65-F5344CB8AC3E}">
        <p14:creationId xmlns:p14="http://schemas.microsoft.com/office/powerpoint/2010/main" val="3524368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Abstract Factory Pattern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676400" y="775808"/>
            <a:ext cx="8716440" cy="5954383"/>
          </a:xfrm>
          <a:prstGeom prst="rect">
            <a:avLst/>
          </a:prstGeom>
          <a:ln w="12700">
            <a:solidFill>
              <a:schemeClr val="tx1"/>
            </a:solidFill>
          </a:ln>
        </p:spPr>
      </p:pic>
    </p:spTree>
    <p:extLst>
      <p:ext uri="{BB962C8B-B14F-4D97-AF65-F5344CB8AC3E}">
        <p14:creationId xmlns:p14="http://schemas.microsoft.com/office/powerpoint/2010/main" val="855763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4832092"/>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800" dirty="0">
                <a:latin typeface="+mj-lt"/>
              </a:rPr>
              <a:t>We are going to create a Shape interface and a concrete class implementing it. We create an abstract factory class AbstractFactory as next step. Factory class </a:t>
            </a:r>
            <a:r>
              <a:rPr lang="en-US" sz="2800" dirty="0" err="1">
                <a:latin typeface="+mj-lt"/>
              </a:rPr>
              <a:t>ShapeFactory</a:t>
            </a:r>
            <a:r>
              <a:rPr lang="en-US" sz="2800" dirty="0">
                <a:latin typeface="+mj-lt"/>
              </a:rPr>
              <a:t> is defined, which extends AbstractFactory. A factory creator/generator class </a:t>
            </a:r>
            <a:r>
              <a:rPr lang="en-US" sz="2800" dirty="0" err="1">
                <a:latin typeface="+mj-lt"/>
              </a:rPr>
              <a:t>FactoryProducer</a:t>
            </a:r>
            <a:r>
              <a:rPr lang="en-US" sz="2800" dirty="0">
                <a:latin typeface="+mj-lt"/>
              </a:rPr>
              <a:t> is created.</a:t>
            </a:r>
          </a:p>
          <a:p>
            <a:pPr algn="just"/>
            <a:endParaRPr lang="en-US" sz="2800" dirty="0">
              <a:latin typeface="+mj-lt"/>
            </a:endParaRPr>
          </a:p>
          <a:p>
            <a:pPr marL="457200" indent="-457200" algn="just">
              <a:buFont typeface="Wingdings" panose="05000000000000000000" pitchFamily="2" charset="2"/>
              <a:buChar char="Ø"/>
            </a:pPr>
            <a:r>
              <a:rPr lang="en-US" sz="2800" dirty="0" err="1">
                <a:latin typeface="+mj-lt"/>
              </a:rPr>
              <a:t>AbstractFactoryPatternDemo</a:t>
            </a:r>
            <a:r>
              <a:rPr lang="en-US" sz="2800" dirty="0">
                <a:latin typeface="+mj-lt"/>
              </a:rPr>
              <a:t>, our demo class uses </a:t>
            </a:r>
            <a:r>
              <a:rPr lang="en-US" sz="2800" dirty="0" err="1">
                <a:latin typeface="+mj-lt"/>
              </a:rPr>
              <a:t>FactoryProducer</a:t>
            </a:r>
            <a:r>
              <a:rPr lang="en-US" sz="2800" dirty="0">
                <a:latin typeface="+mj-lt"/>
              </a:rPr>
              <a:t> to get a AbstractFactory object. It will pass information (CIRCLE / RECTANGLE / SQUARE for Shape) to AbstractFactory to get the type of object it needs.</a:t>
            </a:r>
          </a:p>
          <a:p>
            <a:pPr algn="just"/>
            <a:endParaRPr lang="en-US" sz="2800" dirty="0">
              <a:latin typeface="+mj-lt"/>
            </a:endParaRPr>
          </a:p>
        </p:txBody>
      </p:sp>
    </p:spTree>
    <p:extLst>
      <p:ext uri="{BB962C8B-B14F-4D97-AF65-F5344CB8AC3E}">
        <p14:creationId xmlns:p14="http://schemas.microsoft.com/office/powerpoint/2010/main" val="1143869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1</a:t>
            </a:r>
          </a:p>
          <a:p>
            <a:pPr marL="0" indent="0">
              <a:buNone/>
            </a:pPr>
            <a:r>
              <a:rPr lang="en-US" sz="2800" u="sng" dirty="0">
                <a:solidFill>
                  <a:schemeClr val="accent6">
                    <a:lumMod val="50000"/>
                  </a:schemeClr>
                </a:solidFill>
              </a:rPr>
              <a:t>Create an interface for Shapes.</a:t>
            </a:r>
          </a:p>
          <a:p>
            <a:pPr marL="0" indent="0">
              <a:buNone/>
            </a:pPr>
            <a:endParaRPr lang="en-US" sz="2800" u="sng" dirty="0">
              <a:solidFill>
                <a:schemeClr val="accent6">
                  <a:lumMod val="50000"/>
                </a:schemeClr>
              </a:solidFill>
            </a:endParaRPr>
          </a:p>
          <a:p>
            <a:pPr marL="0" indent="0">
              <a:buNone/>
            </a:pPr>
            <a:r>
              <a:rPr lang="en-US" sz="2800" u="sng" dirty="0">
                <a:solidFill>
                  <a:schemeClr val="accent6">
                    <a:lumMod val="50000"/>
                  </a:schemeClr>
                </a:solidFill>
              </a:rPr>
              <a:t>(Shape.java)</a:t>
            </a: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3657600" y="2590800"/>
            <a:ext cx="8078841" cy="3214764"/>
          </a:xfrm>
          <a:prstGeom prst="rect">
            <a:avLst/>
          </a:prstGeom>
          <a:ln w="19050">
            <a:solidFill>
              <a:schemeClr val="tx1"/>
            </a:solidFill>
          </a:ln>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442800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2</a:t>
            </a:r>
          </a:p>
          <a:p>
            <a:pPr marL="0" indent="0">
              <a:buNone/>
            </a:pPr>
            <a:r>
              <a:rPr lang="en-US" sz="2800" u="sng" dirty="0">
                <a:solidFill>
                  <a:schemeClr val="accent6">
                    <a:lumMod val="50000"/>
                  </a:schemeClr>
                </a:solidFill>
              </a:rPr>
              <a:t>Create concrete classes implementing the same interface.</a:t>
            </a:r>
          </a:p>
          <a:p>
            <a:pPr marL="0" indent="0">
              <a:buNone/>
            </a:pPr>
            <a:endParaRPr lang="en-US" sz="2800" u="sng" dirty="0">
              <a:solidFill>
                <a:schemeClr val="accent6">
                  <a:lumMod val="50000"/>
                </a:schemeClr>
              </a:solidFill>
            </a:endParaRPr>
          </a:p>
          <a:p>
            <a:pPr marL="0" indent="0">
              <a:buNone/>
            </a:pPr>
            <a:r>
              <a:rPr lang="en-US" sz="2800" u="sng" dirty="0">
                <a:solidFill>
                  <a:schemeClr val="accent6">
                    <a:lumMod val="50000"/>
                  </a:schemeClr>
                </a:solidFill>
              </a:rPr>
              <a:t>(RoundedRectangle.java)</a:t>
            </a:r>
          </a:p>
          <a:p>
            <a:pPr marL="0" indent="0">
              <a:buNone/>
            </a:pP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3" name="Picture 2"/>
          <p:cNvPicPr>
            <a:picLocks noChangeAspect="1"/>
          </p:cNvPicPr>
          <p:nvPr/>
        </p:nvPicPr>
        <p:blipFill>
          <a:blip r:embed="rId3"/>
          <a:stretch>
            <a:fillRect/>
          </a:stretch>
        </p:blipFill>
        <p:spPr>
          <a:xfrm>
            <a:off x="1675345" y="3124200"/>
            <a:ext cx="9907055" cy="2657580"/>
          </a:xfrm>
          <a:prstGeom prst="rect">
            <a:avLst/>
          </a:prstGeom>
          <a:ln w="19050">
            <a:solidFill>
              <a:schemeClr val="tx1"/>
            </a:solidFill>
          </a:ln>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790469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2</a:t>
            </a:r>
            <a:r>
              <a:rPr lang="en-US" sz="2800" dirty="0">
                <a:solidFill>
                  <a:schemeClr val="accent6">
                    <a:lumMod val="50000"/>
                  </a:schemeClr>
                </a:solidFill>
              </a:rPr>
              <a:t>  CONT…….</a:t>
            </a:r>
          </a:p>
          <a:p>
            <a:pPr marL="0" indent="0">
              <a:buNone/>
            </a:pPr>
            <a:r>
              <a:rPr lang="en-US" sz="2800" u="sng" dirty="0">
                <a:solidFill>
                  <a:schemeClr val="accent6">
                    <a:lumMod val="50000"/>
                  </a:schemeClr>
                </a:solidFill>
              </a:rPr>
              <a:t>(RoundedSquare.java) </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u="sng" dirty="0">
                <a:solidFill>
                  <a:schemeClr val="accent6">
                    <a:lumMod val="50000"/>
                  </a:schemeClr>
                </a:solidFill>
              </a:rPr>
              <a:t>(Rectangle.java) </a:t>
            </a:r>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4706529" y="977245"/>
            <a:ext cx="7333071" cy="2052743"/>
          </a:xfrm>
          <a:prstGeom prst="rect">
            <a:avLst/>
          </a:prstGeom>
          <a:ln w="12700">
            <a:solidFill>
              <a:schemeClr val="tx1"/>
            </a:solidFill>
          </a:ln>
        </p:spPr>
      </p:pic>
      <p:pic>
        <p:nvPicPr>
          <p:cNvPr id="9" name="Picture 8"/>
          <p:cNvPicPr>
            <a:picLocks noChangeAspect="1"/>
          </p:cNvPicPr>
          <p:nvPr/>
        </p:nvPicPr>
        <p:blipFill>
          <a:blip r:embed="rId4"/>
          <a:stretch>
            <a:fillRect/>
          </a:stretch>
        </p:blipFill>
        <p:spPr>
          <a:xfrm>
            <a:off x="3801910" y="3282240"/>
            <a:ext cx="8205033" cy="2644348"/>
          </a:xfrm>
          <a:prstGeom prst="rect">
            <a:avLst/>
          </a:prstGeom>
          <a:ln w="12700">
            <a:solidFill>
              <a:schemeClr val="tx1"/>
            </a:solidFill>
          </a:ln>
        </p:spPr>
      </p:pic>
      <p:sp>
        <p:nvSpPr>
          <p:cNvPr id="10"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6307850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3</a:t>
            </a:r>
          </a:p>
          <a:p>
            <a:pPr marL="0" indent="0">
              <a:buNone/>
            </a:pPr>
            <a:r>
              <a:rPr lang="en-US" sz="2800" u="sng" dirty="0">
                <a:solidFill>
                  <a:schemeClr val="accent6">
                    <a:lumMod val="50000"/>
                  </a:schemeClr>
                </a:solidFill>
              </a:rPr>
              <a:t>Create an Abstract class to get factories for Normal and Rounded Shape Objects.</a:t>
            </a:r>
          </a:p>
          <a:p>
            <a:pPr marL="0" indent="0">
              <a:buNone/>
            </a:pPr>
            <a:endParaRPr lang="en-US" sz="2800" u="sng" dirty="0">
              <a:solidFill>
                <a:schemeClr val="accent6">
                  <a:lumMod val="50000"/>
                </a:schemeClr>
              </a:solidFill>
            </a:endParaRPr>
          </a:p>
          <a:p>
            <a:pPr marL="0" indent="0">
              <a:buNone/>
            </a:pPr>
            <a:r>
              <a:rPr lang="en-US" sz="2800" u="sng" dirty="0">
                <a:solidFill>
                  <a:schemeClr val="accent6">
                    <a:lumMod val="50000"/>
                  </a:schemeClr>
                </a:solidFill>
              </a:rPr>
              <a:t>AbstractFactory.java</a:t>
            </a: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3" name="Picture 2"/>
          <p:cNvPicPr>
            <a:picLocks noChangeAspect="1"/>
          </p:cNvPicPr>
          <p:nvPr/>
        </p:nvPicPr>
        <p:blipFill>
          <a:blip r:embed="rId3"/>
          <a:stretch>
            <a:fillRect/>
          </a:stretch>
        </p:blipFill>
        <p:spPr>
          <a:xfrm>
            <a:off x="2286000" y="3545029"/>
            <a:ext cx="9437276" cy="2405132"/>
          </a:xfrm>
          <a:prstGeom prst="rect">
            <a:avLst/>
          </a:prstGeom>
          <a:ln w="12700">
            <a:solidFill>
              <a:schemeClr val="tx1"/>
            </a:solidFill>
          </a:ln>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2090217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4</a:t>
            </a:r>
          </a:p>
          <a:p>
            <a:pPr marL="0" indent="0">
              <a:buNone/>
            </a:pPr>
            <a:r>
              <a:rPr lang="en-US" sz="2800" u="sng" dirty="0">
                <a:solidFill>
                  <a:schemeClr val="accent6">
                    <a:lumMod val="50000"/>
                  </a:schemeClr>
                </a:solidFill>
              </a:rPr>
              <a:t>Create Factory classes extending AbstractFactory to generate object of concrete class based on given information.</a:t>
            </a:r>
          </a:p>
          <a:p>
            <a:pPr marL="0" indent="0">
              <a:buNone/>
            </a:pPr>
            <a:r>
              <a:rPr lang="en-US" sz="2800" u="sng" dirty="0">
                <a:solidFill>
                  <a:schemeClr val="accent6">
                    <a:lumMod val="50000"/>
                  </a:schemeClr>
                </a:solidFill>
              </a:rPr>
              <a:t>(ShapeFactory.java)</a:t>
            </a: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2" name="Picture 1"/>
          <p:cNvPicPr>
            <a:picLocks noChangeAspect="1"/>
          </p:cNvPicPr>
          <p:nvPr/>
        </p:nvPicPr>
        <p:blipFill>
          <a:blip r:embed="rId3"/>
          <a:stretch>
            <a:fillRect/>
          </a:stretch>
        </p:blipFill>
        <p:spPr>
          <a:xfrm>
            <a:off x="5866847" y="2362201"/>
            <a:ext cx="6172753" cy="3724488"/>
          </a:xfrm>
          <a:prstGeom prst="rect">
            <a:avLst/>
          </a:prstGeom>
          <a:ln w="12700">
            <a:solidFill>
              <a:schemeClr val="tx1"/>
            </a:solidFill>
          </a:ln>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1537051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800" u="sng" dirty="0">
                <a:solidFill>
                  <a:schemeClr val="accent6">
                    <a:lumMod val="50000"/>
                  </a:schemeClr>
                </a:solidFill>
              </a:rPr>
              <a:t>Step 4</a:t>
            </a:r>
          </a:p>
          <a:p>
            <a:pPr marL="0" indent="0">
              <a:buNone/>
            </a:pPr>
            <a:r>
              <a:rPr lang="en-US" sz="2800" u="sng" dirty="0">
                <a:solidFill>
                  <a:schemeClr val="accent6">
                    <a:lumMod val="50000"/>
                  </a:schemeClr>
                </a:solidFill>
              </a:rPr>
              <a:t>(RoundedShapeFactory.java)</a:t>
            </a:r>
          </a:p>
          <a:p>
            <a:pPr marL="0" indent="0">
              <a:buNone/>
            </a:pPr>
            <a:endParaRPr lang="en-US" sz="2800" dirty="0"/>
          </a:p>
        </p:txBody>
      </p:sp>
      <p:sp>
        <p:nvSpPr>
          <p:cNvPr id="4" name="Date Placeholder 3"/>
          <p:cNvSpPr>
            <a:spLocks noGrp="1"/>
          </p:cNvSpPr>
          <p:nvPr>
            <p:ph type="dt" sz="half" idx="10"/>
          </p:nvPr>
        </p:nvSpPr>
        <p:spPr/>
        <p:txBody>
          <a:bodyPr/>
          <a:lstStyle/>
          <a:p>
            <a:fld id="{FF6E4D0B-EF91-475B-A87F-9CEA6A1859CF}" type="datetime1">
              <a:rPr lang="en-US" smtClean="0"/>
              <a:t>9/11/2023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p>
          <a:p>
            <a:pPr algn="ctr">
              <a:spcBef>
                <a:spcPct val="0"/>
              </a:spcBef>
              <a:defRPr/>
            </a:pPr>
            <a:r>
              <a:rPr lang="en-US" sz="3200" dirty="0"/>
              <a:t>Implementation of Abstract Factory Pattern </a:t>
            </a:r>
          </a:p>
          <a:p>
            <a:pPr algn="ctr">
              <a:spcBef>
                <a:spcPct val="0"/>
              </a:spcBef>
              <a:defRPr/>
            </a:pPr>
            <a:r>
              <a:rPr lang="en-US" sz="3200" dirty="0"/>
              <a:t> </a:t>
            </a:r>
          </a:p>
        </p:txBody>
      </p:sp>
      <p:pic>
        <p:nvPicPr>
          <p:cNvPr id="3" name="Picture 2"/>
          <p:cNvPicPr>
            <a:picLocks noChangeAspect="1"/>
          </p:cNvPicPr>
          <p:nvPr/>
        </p:nvPicPr>
        <p:blipFill>
          <a:blip r:embed="rId3"/>
          <a:stretch>
            <a:fillRect/>
          </a:stretch>
        </p:blipFill>
        <p:spPr>
          <a:xfrm>
            <a:off x="4495800" y="1981200"/>
            <a:ext cx="7427811" cy="4055414"/>
          </a:xfrm>
          <a:prstGeom prst="rect">
            <a:avLst/>
          </a:prstGeom>
          <a:ln w="9525">
            <a:solidFill>
              <a:schemeClr val="tx1"/>
            </a:solidFill>
          </a:ln>
        </p:spPr>
      </p:pic>
      <p:sp>
        <p:nvSpPr>
          <p:cNvPr id="9" name="Footer Placeholder 4"/>
          <p:cNvSpPr>
            <a:spLocks noGrp="1"/>
          </p:cNvSpPr>
          <p:nvPr>
            <p:ph type="ftr" sz="quarter" idx="11"/>
          </p:nvPr>
        </p:nvSpPr>
        <p:spPr>
          <a:xfrm>
            <a:off x="4165600" y="6356357"/>
            <a:ext cx="3860800" cy="365125"/>
          </a:xfrm>
        </p:spPr>
        <p:txBody>
          <a:bodyPr/>
          <a:lstStyle/>
          <a:p>
            <a:r>
              <a:rPr lang="en-US" dirty="0"/>
              <a:t>Ibrar Ahmed             Design Pattern              Unit II</a:t>
            </a:r>
          </a:p>
        </p:txBody>
      </p:sp>
    </p:spTree>
    <p:extLst>
      <p:ext uri="{BB962C8B-B14F-4D97-AF65-F5344CB8AC3E}">
        <p14:creationId xmlns:p14="http://schemas.microsoft.com/office/powerpoint/2010/main" val="3600341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36387</TotalTime>
  <Words>5761</Words>
  <Application>Microsoft Office PowerPoint</Application>
  <PresentationFormat>Widescreen</PresentationFormat>
  <Paragraphs>1149</Paragraphs>
  <Slides>154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154</vt:i4>
      </vt:variant>
    </vt:vector>
  </HeadingPairs>
  <TitlesOfParts>
    <vt:vector size="160" baseType="lpstr">
      <vt:lpstr>Arial</vt:lpstr>
      <vt:lpstr>Calibri</vt:lpstr>
      <vt:lpstr>Courier New</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MADNEETA SINGH</cp:lastModifiedBy>
  <cp:revision>1099</cp:revision>
  <dcterms:created xsi:type="dcterms:W3CDTF">2006-08-16T00:00:00Z</dcterms:created>
  <dcterms:modified xsi:type="dcterms:W3CDTF">2023-09-11T06:04:04Z</dcterms:modified>
</cp:coreProperties>
</file>